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7"/>
  </p:notesMasterIdLst>
  <p:sldIdLst>
    <p:sldId id="256" r:id="rId2"/>
    <p:sldId id="258" r:id="rId3"/>
    <p:sldId id="310" r:id="rId4"/>
    <p:sldId id="311" r:id="rId5"/>
    <p:sldId id="259" r:id="rId6"/>
    <p:sldId id="313" r:id="rId7"/>
    <p:sldId id="261" r:id="rId8"/>
    <p:sldId id="260" r:id="rId9"/>
    <p:sldId id="312" r:id="rId10"/>
    <p:sldId id="262" r:id="rId11"/>
    <p:sldId id="263" r:id="rId12"/>
    <p:sldId id="264" r:id="rId13"/>
    <p:sldId id="268" r:id="rId14"/>
    <p:sldId id="269" r:id="rId15"/>
    <p:sldId id="265" r:id="rId16"/>
    <p:sldId id="266" r:id="rId17"/>
    <p:sldId id="267" r:id="rId18"/>
    <p:sldId id="270" r:id="rId19"/>
    <p:sldId id="271" r:id="rId20"/>
    <p:sldId id="319" r:id="rId21"/>
    <p:sldId id="272" r:id="rId22"/>
    <p:sldId id="274" r:id="rId23"/>
    <p:sldId id="273" r:id="rId24"/>
    <p:sldId id="275" r:id="rId25"/>
    <p:sldId id="276" r:id="rId26"/>
    <p:sldId id="320" r:id="rId27"/>
    <p:sldId id="279" r:id="rId28"/>
    <p:sldId id="278" r:id="rId29"/>
    <p:sldId id="277" r:id="rId30"/>
    <p:sldId id="321" r:id="rId31"/>
    <p:sldId id="280" r:id="rId32"/>
    <p:sldId id="281" r:id="rId33"/>
    <p:sldId id="283" r:id="rId34"/>
    <p:sldId id="282" r:id="rId35"/>
    <p:sldId id="322" r:id="rId36"/>
    <p:sldId id="301" r:id="rId37"/>
    <p:sldId id="303" r:id="rId38"/>
    <p:sldId id="305" r:id="rId39"/>
    <p:sldId id="304" r:id="rId40"/>
    <p:sldId id="306" r:id="rId41"/>
    <p:sldId id="323" r:id="rId42"/>
    <p:sldId id="329" r:id="rId43"/>
    <p:sldId id="302" r:id="rId44"/>
    <p:sldId id="314" r:id="rId45"/>
    <p:sldId id="294" r:id="rId46"/>
    <p:sldId id="299" r:id="rId47"/>
    <p:sldId id="300" r:id="rId48"/>
    <p:sldId id="327" r:id="rId49"/>
    <p:sldId id="326" r:id="rId50"/>
    <p:sldId id="325" r:id="rId51"/>
    <p:sldId id="324" r:id="rId52"/>
    <p:sldId id="285" r:id="rId53"/>
    <p:sldId id="288" r:id="rId54"/>
    <p:sldId id="315" r:id="rId55"/>
    <p:sldId id="316"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84" d="100"/>
          <a:sy n="84" d="100"/>
        </p:scale>
        <p:origin x="1426" y="17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E0EFFA-9F0E-4439-AF94-CDA8B17A4250}" type="datetimeFigureOut">
              <a:rPr lang="tr-TR" smtClean="0"/>
              <a:t>17.04.2024</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E08890-96F7-444A-9A46-A7AF6B2C6146}" type="slidenum">
              <a:rPr lang="tr-TR" smtClean="0"/>
              <a:t>‹#›</a:t>
            </a:fld>
            <a:endParaRPr lang="tr-TR"/>
          </a:p>
        </p:txBody>
      </p:sp>
    </p:spTree>
    <p:extLst>
      <p:ext uri="{BB962C8B-B14F-4D97-AF65-F5344CB8AC3E}">
        <p14:creationId xmlns:p14="http://schemas.microsoft.com/office/powerpoint/2010/main" val="70739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17.04.2024</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17.04.2024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17.04.2024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17.04.2024</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17.04.2024</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17.04.2024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17.04.2024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17.04.2024</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17.04.2024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17.04.2024</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17.04.2024</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17.04.2024</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p:txBody>
          <a:bodyPr/>
          <a:lstStyle/>
          <a:p>
            <a:endParaRPr lang="tr-TR"/>
          </a:p>
        </p:txBody>
      </p:sp>
      <p:pic>
        <p:nvPicPr>
          <p:cNvPr id="1028" name="Picture 4" descr="C:\Users\Rehberlik 2\Desktop\Zaman Görseller\Adsız.png"/>
          <p:cNvPicPr>
            <a:picLocks noChangeAspect="1" noChangeArrowheads="1"/>
          </p:cNvPicPr>
          <p:nvPr/>
        </p:nvPicPr>
        <p:blipFill>
          <a:blip r:embed="rId2" cstate="print"/>
          <a:srcRect/>
          <a:stretch>
            <a:fillRect/>
          </a:stretch>
        </p:blipFill>
        <p:spPr bwMode="auto">
          <a:xfrm>
            <a:off x="-290513" y="-233363"/>
            <a:ext cx="9725026" cy="73247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buNone/>
            </a:pPr>
            <a:r>
              <a:rPr lang="tr-TR" dirty="0" smtClean="0"/>
              <a:t>		Zaman yönetimi, yoğun işleri sınırlı bir zaman dilimine sığdırmaktır.</a:t>
            </a:r>
          </a:p>
          <a:p>
            <a:pPr>
              <a:buNone/>
            </a:pPr>
            <a:endParaRPr lang="tr-TR" dirty="0" smtClean="0"/>
          </a:p>
          <a:p>
            <a:pPr>
              <a:buNone/>
            </a:pPr>
            <a:r>
              <a:rPr lang="tr-TR" dirty="0" smtClean="0"/>
              <a:t>		Zaman yönetiminin amacı, bireylerin ve öğrencilerin zamanlarını etkili ve verimli bir şekilde kullanmalarını sağlamaktır.</a:t>
            </a:r>
          </a:p>
          <a:p>
            <a:pPr>
              <a:buNone/>
            </a:pPr>
            <a:r>
              <a:rPr lang="tr-TR" dirty="0" smtClean="0"/>
              <a:t> </a:t>
            </a:r>
          </a:p>
          <a:p>
            <a:pPr>
              <a:buNone/>
            </a:pPr>
            <a:r>
              <a:rPr lang="tr-TR" dirty="0" smtClean="0"/>
              <a:t>		Zaman yönetiminde amaç kaynakların ve zaman faktörünün verimli bir şekilde kullanılmasıdır.</a:t>
            </a:r>
          </a:p>
          <a:p>
            <a:pPr>
              <a:buNone/>
            </a:pPr>
            <a:endParaRPr lang="tr-TR" dirty="0"/>
          </a:p>
        </p:txBody>
      </p:sp>
      <p:sp>
        <p:nvSpPr>
          <p:cNvPr id="6" name="5 Dikdörtgen"/>
          <p:cNvSpPr/>
          <p:nvPr/>
        </p:nvSpPr>
        <p:spPr>
          <a:xfrm>
            <a:off x="827584" y="476672"/>
            <a:ext cx="6750887" cy="923330"/>
          </a:xfrm>
          <a:prstGeom prst="rect">
            <a:avLst/>
          </a:prstGeom>
          <a:noFill/>
        </p:spPr>
        <p:txBody>
          <a:bodyPr wrap="none" lIns="91440" tIns="45720" rIns="91440" bIns="45720">
            <a:spAutoFit/>
          </a:bodyPr>
          <a:lstStyle/>
          <a:p>
            <a:pPr algn="ctr"/>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ZAMAN YÖNETİMİ</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404664"/>
            <a:ext cx="4716016" cy="5565232"/>
          </a:xfrm>
        </p:spPr>
        <p:txBody>
          <a:bodyPr/>
          <a:lstStyle/>
          <a:p>
            <a:pPr>
              <a:buNone/>
            </a:pPr>
            <a:r>
              <a:rPr lang="tr-TR" dirty="0" smtClean="0"/>
              <a:t>   		</a:t>
            </a:r>
            <a:r>
              <a:rPr lang="en-US" dirty="0" smtClean="0"/>
              <a:t>Zaman yönetimi bu bağlamda “neyi, niçin ve ne zaman yapmayı” bilmek ve günlük yaşayışın akışını bu ilkeye göre planlamaktır. Zamanı planlamak, bu anlamda zamanı en iyi şekilde yönetmek demektir. </a:t>
            </a:r>
            <a:endParaRPr lang="tr-TR" dirty="0"/>
          </a:p>
        </p:txBody>
      </p:sp>
      <p:pic>
        <p:nvPicPr>
          <p:cNvPr id="3075" name="Picture 3" descr="C:\Users\Rehberlik 2\Desktop\Zaman Görseller\timeManagementClock.png"/>
          <p:cNvPicPr>
            <a:picLocks noChangeAspect="1" noChangeArrowheads="1"/>
          </p:cNvPicPr>
          <p:nvPr/>
        </p:nvPicPr>
        <p:blipFill>
          <a:blip r:embed="rId2" cstate="print"/>
          <a:srcRect/>
          <a:stretch>
            <a:fillRect/>
          </a:stretch>
        </p:blipFill>
        <p:spPr bwMode="auto">
          <a:xfrm>
            <a:off x="4057477" y="2060848"/>
            <a:ext cx="5494477" cy="47971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Mavi\Desktop\k_03133940_04140504_theplan1.jpg"/>
          <p:cNvPicPr/>
          <p:nvPr/>
        </p:nvPicPr>
        <p:blipFill>
          <a:blip r:embed="rId2" cstate="print"/>
          <a:srcRect/>
          <a:stretch>
            <a:fillRect/>
          </a:stretch>
        </p:blipFill>
        <p:spPr bwMode="auto">
          <a:xfrm>
            <a:off x="3275856" y="2924944"/>
            <a:ext cx="5868144" cy="3933056"/>
          </a:xfrm>
          <a:prstGeom prst="rect">
            <a:avLst/>
          </a:prstGeom>
          <a:ln>
            <a:noFill/>
          </a:ln>
          <a:effectLst>
            <a:softEdge rad="112500"/>
          </a:effectLst>
        </p:spPr>
      </p:pic>
      <p:sp>
        <p:nvSpPr>
          <p:cNvPr id="6" name="5 Dikdörtgen"/>
          <p:cNvSpPr/>
          <p:nvPr/>
        </p:nvSpPr>
        <p:spPr>
          <a:xfrm>
            <a:off x="179512" y="548680"/>
            <a:ext cx="8964488" cy="2308324"/>
          </a:xfrm>
          <a:prstGeom prst="rect">
            <a:avLst/>
          </a:prstGeom>
        </p:spPr>
        <p:txBody>
          <a:bodyPr wrap="square">
            <a:spAutoFit/>
          </a:bodyPr>
          <a:lstStyle/>
          <a:p>
            <a:r>
              <a:rPr lang="tr-TR" sz="2400" dirty="0" smtClean="0"/>
              <a:t>Zamanı yönetmek; planlamak, programlamak ve uygulamaktan oluşur.</a:t>
            </a:r>
          </a:p>
          <a:p>
            <a:endParaRPr lang="tr-TR" sz="2400" dirty="0" smtClean="0"/>
          </a:p>
          <a:p>
            <a:r>
              <a:rPr lang="tr-TR" sz="2400" dirty="0" smtClean="0"/>
              <a:t> Zamanınızın tamamına yakınını çalışarak geçirmek zamanı etkin kullanmak anlamına gelmez,zamanı yönettiğinizden bahsedemezsiniz,sadece zamanınız sizi yönetiyordur</a:t>
            </a:r>
            <a:r>
              <a:rPr lang="tr-TR" dirty="0" smtClean="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88640"/>
            <a:ext cx="8686800" cy="6669360"/>
          </a:xfrm>
        </p:spPr>
        <p:txBody>
          <a:bodyPr/>
          <a:lstStyle/>
          <a:p>
            <a:endParaRPr lang="tr-TR" sz="4800" dirty="0" smtClean="0">
              <a:solidFill>
                <a:schemeClr val="accent5">
                  <a:lumMod val="75000"/>
                </a:schemeClr>
              </a:solidFill>
            </a:endParaRPr>
          </a:p>
          <a:p>
            <a:pPr>
              <a:buNone/>
            </a:pPr>
            <a:r>
              <a:rPr lang="tr-TR" sz="4800" dirty="0" smtClean="0">
                <a:solidFill>
                  <a:schemeClr val="accent5">
                    <a:lumMod val="75000"/>
                  </a:schemeClr>
                </a:solidFill>
              </a:rPr>
              <a:t>Nedir bu “kendini tanımak”?</a:t>
            </a:r>
          </a:p>
          <a:p>
            <a:endParaRPr lang="tr-TR" dirty="0"/>
          </a:p>
        </p:txBody>
      </p:sp>
      <p:pic>
        <p:nvPicPr>
          <p:cNvPr id="5" name="4 Resim" descr="C:\Users\Mavi\Desktop\plan-yapmak.jpg"/>
          <p:cNvPicPr/>
          <p:nvPr/>
        </p:nvPicPr>
        <p:blipFill>
          <a:blip r:embed="rId2" cstate="print"/>
          <a:srcRect/>
          <a:stretch>
            <a:fillRect/>
          </a:stretch>
        </p:blipFill>
        <p:spPr bwMode="auto">
          <a:xfrm>
            <a:off x="3131840" y="2060848"/>
            <a:ext cx="4788024" cy="396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260648"/>
            <a:ext cx="7467600" cy="4873752"/>
          </a:xfrm>
        </p:spPr>
        <p:txBody>
          <a:bodyPr/>
          <a:lstStyle/>
          <a:p>
            <a:pPr>
              <a:buNone/>
            </a:pPr>
            <a:r>
              <a:rPr lang="tr-TR" dirty="0" smtClean="0"/>
              <a:t>		En sevdiğiniz rengi, en sevdiğiniz şarkıları bilmek midir kendini tanımak? Aslına bakarsanız hayır. Bunlar her ne kadar size ip uçları verse de aslında kendini tanımak çok daha derin anlamlar içerir.</a:t>
            </a:r>
            <a:endParaRPr lang="tr-TR" dirty="0"/>
          </a:p>
        </p:txBody>
      </p:sp>
      <p:pic>
        <p:nvPicPr>
          <p:cNvPr id="38916" name="Picture 4" descr="KENDİNİ BİLMEK- KENDİNİ TANIMAK"/>
          <p:cNvPicPr>
            <a:picLocks noChangeAspect="1" noChangeArrowheads="1"/>
          </p:cNvPicPr>
          <p:nvPr/>
        </p:nvPicPr>
        <p:blipFill>
          <a:blip r:embed="rId2" cstate="print"/>
          <a:srcRect/>
          <a:stretch>
            <a:fillRect/>
          </a:stretch>
        </p:blipFill>
        <p:spPr bwMode="auto">
          <a:xfrm>
            <a:off x="2483768" y="2177480"/>
            <a:ext cx="6660232" cy="468052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980728"/>
            <a:ext cx="8460432" cy="3785652"/>
          </a:xfrm>
          <a:prstGeom prst="rect">
            <a:avLst/>
          </a:prstGeom>
        </p:spPr>
        <p:txBody>
          <a:bodyPr wrap="square">
            <a:spAutoFit/>
          </a:bodyPr>
          <a:lstStyle/>
          <a:p>
            <a:r>
              <a:rPr lang="tr-TR" sz="2400" dirty="0" smtClean="0"/>
              <a:t>	Kendini tanıma, insanın psikolojik ve fiziksel açıdan kendinde olanları bilmesi, kendinde olanların farkında olması ve bunları doğru değerlendirmesi ile ilgilidir. Bir insanın fiziksel özelliklerini, duygularını, düşüncelerini, istek ve gereksinimlerini, güçlü ve zayıf yönlerini, amaç ve değerlerini, yeteneklerini ve becerilerini tanıması / bilmesi ve bunların farkında olmasını ifade eder. Kendisini iyi tanıyan bir insan yaşayacakları karşısında neler hissedeceğini, neler düşüneceğini ve nasıl davranacağını olacağa/yaşanacağa yakın öngörebilir.</a:t>
            </a:r>
            <a:endParaRPr lang="tr-TR"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548680"/>
            <a:ext cx="8244408" cy="2585323"/>
          </a:xfrm>
          <a:prstGeom prst="rect">
            <a:avLst/>
          </a:prstGeom>
        </p:spPr>
        <p:txBody>
          <a:bodyPr wrap="square">
            <a:spAutoFit/>
          </a:bodyPr>
          <a:lstStyle/>
          <a:p>
            <a:r>
              <a:rPr lang="tr-TR" sz="2400" dirty="0" smtClean="0"/>
              <a:t>	İnsanın kendini iyi tanıması, olumlu ve olumsuz ya da iyi ve kötü yönlerini bilmesi, günlük yaşam içinde neyi yapıp yapamayacağını, yaşadıkları karşısında neler hissedeceğini, neler düşüneceğini ve neler yapacağını öngörebilmesi, içindeki istek ve gereksinimlerini görebilmesi ile yakından ilişkilidir.</a:t>
            </a:r>
            <a:r>
              <a:rPr lang="tr-TR" dirty="0" smtClean="0"/>
              <a:t/>
            </a:r>
            <a:br>
              <a:rPr lang="tr-TR" dirty="0" smtClean="0"/>
            </a:br>
            <a:endParaRPr lang="tr-TR" dirty="0"/>
          </a:p>
        </p:txBody>
      </p:sp>
      <p:pic>
        <p:nvPicPr>
          <p:cNvPr id="36866" name="Picture 2" descr="kendini tanıma  ile ilgili görsel sonucu"/>
          <p:cNvPicPr>
            <a:picLocks noChangeAspect="1" noChangeArrowheads="1"/>
          </p:cNvPicPr>
          <p:nvPr/>
        </p:nvPicPr>
        <p:blipFill>
          <a:blip r:embed="rId2" cstate="print"/>
          <a:srcRect/>
          <a:stretch>
            <a:fillRect/>
          </a:stretch>
        </p:blipFill>
        <p:spPr bwMode="auto">
          <a:xfrm>
            <a:off x="2244080" y="2780928"/>
            <a:ext cx="6899920" cy="407707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ZAMAN YÖNETİMİNDE KENDİNİ TANIMANIN ÖNEMİ</a:t>
            </a:r>
            <a:endParaRPr lang="tr-TR"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İçerik Yer Tutucusu"/>
          <p:cNvSpPr>
            <a:spLocks noGrp="1"/>
          </p:cNvSpPr>
          <p:nvPr>
            <p:ph sz="quarter" idx="1"/>
          </p:nvPr>
        </p:nvSpPr>
        <p:spPr>
          <a:xfrm>
            <a:off x="0" y="1984248"/>
            <a:ext cx="8460432" cy="4873752"/>
          </a:xfrm>
        </p:spPr>
        <p:txBody>
          <a:bodyPr>
            <a:normAutofit/>
          </a:bodyPr>
          <a:lstStyle/>
          <a:p>
            <a:pPr>
              <a:buNone/>
            </a:pPr>
            <a:r>
              <a:rPr lang="tr-TR" dirty="0" smtClean="0"/>
              <a:t>		Zaman yönetiminde temel düşünce günün her küçük diliminin daha iyi planlanmasının, bireylerin daha verimli hareket etmelerini sağlayacak olmasıdır.</a:t>
            </a:r>
          </a:p>
          <a:p>
            <a:pPr>
              <a:buNone/>
            </a:pPr>
            <a:endParaRPr lang="tr-TR" dirty="0" smtClean="0"/>
          </a:p>
          <a:p>
            <a:pPr>
              <a:buNone/>
            </a:pPr>
            <a:r>
              <a:rPr lang="tr-TR" dirty="0" smtClean="0"/>
              <a:t>		Zaman yönetimi aslında bir özyönetimdir; yaşadığımız olayların kontrolünü sağlamaktır. Bireyin kendisini yönlendirerek olayları yönetmesidir.</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404664"/>
            <a:ext cx="8460432" cy="4873752"/>
          </a:xfrm>
        </p:spPr>
        <p:txBody>
          <a:bodyPr/>
          <a:lstStyle/>
          <a:p>
            <a:pPr algn="just">
              <a:buNone/>
            </a:pPr>
            <a:r>
              <a:rPr lang="tr-TR" dirty="0" smtClean="0"/>
              <a:t>		Zaman yönetimi kişiye hayatının yönünü belirleme imkanı verir. Kendini tanıyan yeteneklerinin ilgilerinin ve içindeki potansiyelin farkında olan birey zaman yönetimini öğrendiğinde rüzgarın götürdüğü yöne değil kendi gitmek istediği yöne gider.</a:t>
            </a:r>
          </a:p>
        </p:txBody>
      </p:sp>
      <p:pic>
        <p:nvPicPr>
          <p:cNvPr id="34817" name="Picture 1" descr="C:\Users\Rehberlik 2\Desktop\Zaman Görseller\zaman-insan.png"/>
          <p:cNvPicPr>
            <a:picLocks noChangeAspect="1" noChangeArrowheads="1"/>
          </p:cNvPicPr>
          <p:nvPr/>
        </p:nvPicPr>
        <p:blipFill>
          <a:blip r:embed="rId2" cstate="print"/>
          <a:srcRect/>
          <a:stretch>
            <a:fillRect/>
          </a:stretch>
        </p:blipFill>
        <p:spPr bwMode="auto">
          <a:xfrm>
            <a:off x="179512" y="2492896"/>
            <a:ext cx="8568952" cy="436510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1556792"/>
            <a:ext cx="7467600" cy="4873752"/>
          </a:xfrm>
        </p:spPr>
        <p:txBody>
          <a:bodyPr>
            <a:normAutofit/>
          </a:bodyPr>
          <a:lstStyle/>
          <a:p>
            <a:pPr algn="just"/>
            <a:r>
              <a:rPr lang="tr-TR" dirty="0" smtClean="0"/>
              <a:t>Zaman yönetimine önem vermeyenler ya da zamanını etkin kullanmayı başaramayanlar zaman baskısı altında kaldıkları için daha kolay strese girerler ve kısa sürede yorulurlar. Bunun sonucunda yakınlarına ve çalışma arkadaşlarına karşı kırıcı olabilecekleri gibi verimlilikleri de azalır. </a:t>
            </a:r>
          </a:p>
        </p:txBody>
      </p:sp>
      <p:sp>
        <p:nvSpPr>
          <p:cNvPr id="4" name="3 Dikdörtgen"/>
          <p:cNvSpPr/>
          <p:nvPr/>
        </p:nvSpPr>
        <p:spPr>
          <a:xfrm>
            <a:off x="467544" y="476672"/>
            <a:ext cx="68403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ZAMAN TUZAKLARI</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3793" name="Picture 1" descr="C:\Users\Rehberlik 2\Desktop\Zaman Görseller\shutterstock_524161369-660x330.jpg"/>
          <p:cNvPicPr>
            <a:picLocks noChangeAspect="1" noChangeArrowheads="1"/>
          </p:cNvPicPr>
          <p:nvPr/>
        </p:nvPicPr>
        <p:blipFill>
          <a:blip r:embed="rId2" cstate="print"/>
          <a:srcRect/>
          <a:stretch>
            <a:fillRect/>
          </a:stretch>
        </p:blipFill>
        <p:spPr bwMode="auto">
          <a:xfrm>
            <a:off x="251520" y="3861048"/>
            <a:ext cx="8712968" cy="299695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620688"/>
            <a:ext cx="7467600" cy="5853264"/>
          </a:xfrm>
        </p:spPr>
        <p:txBody>
          <a:bodyPr>
            <a:normAutofit/>
          </a:bodyPr>
          <a:lstStyle/>
          <a:p>
            <a:pPr algn="just">
              <a:buFont typeface="Arial" pitchFamily="34" charset="0"/>
              <a:buChar char="•"/>
            </a:pPr>
            <a:r>
              <a:rPr lang="en-US" dirty="0" smtClean="0"/>
              <a:t>Her sabah hesabınıza 86.400 altın yatırılan bir bankanın olduğunu düşünün. </a:t>
            </a:r>
            <a:endParaRPr lang="tr-TR" dirty="0" smtClean="0"/>
          </a:p>
          <a:p>
            <a:pPr algn="just">
              <a:buFont typeface="Arial" pitchFamily="34" charset="0"/>
              <a:buChar char="•"/>
            </a:pPr>
            <a:r>
              <a:rPr lang="en-US" dirty="0" smtClean="0"/>
              <a:t>Gün boyunca, bu altından istediğiniz kadar altını harcamakta veya harcamamakta serbest bırakıldınız. </a:t>
            </a:r>
            <a:endParaRPr lang="tr-TR" dirty="0" smtClean="0"/>
          </a:p>
          <a:p>
            <a:pPr algn="just">
              <a:buFont typeface="Arial" pitchFamily="34" charset="0"/>
              <a:buChar char="•"/>
            </a:pPr>
            <a:r>
              <a:rPr lang="en-US" dirty="0" smtClean="0"/>
              <a:t>Ancak  bir tek koşulla, o gün size ayrılan altından harcamayı başaramadığınız kısmı, ertesi güne devretmiyor. </a:t>
            </a:r>
            <a:endParaRPr lang="tr-TR" dirty="0" smtClean="0"/>
          </a:p>
          <a:p>
            <a:pPr algn="just">
              <a:buFont typeface="Arial" pitchFamily="34" charset="0"/>
              <a:buChar char="•"/>
            </a:pPr>
            <a:r>
              <a:rPr lang="en-US" dirty="0" smtClean="0"/>
              <a:t>Yani bir önceki altının tamamını harcamış veya hiçbir bölümünü harcamamış da olsanız, ertesi sabah bankanızın hesabında yine 86.400 altın olduğunu görüyorsunuz.</a:t>
            </a:r>
            <a:endParaRPr lang="tr-TR" dirty="0" smtClean="0"/>
          </a:p>
          <a:p>
            <a:pPr>
              <a:buNone/>
            </a:pPr>
            <a:r>
              <a:rPr lang="en-US" dirty="0" smtClean="0"/>
              <a:t> </a:t>
            </a:r>
            <a:endParaRPr lang="tr-TR" dirty="0" smtClean="0"/>
          </a:p>
          <a:p>
            <a:pPr>
              <a:buNone/>
            </a:pPr>
            <a:r>
              <a:rPr lang="en-US" dirty="0" smtClean="0"/>
              <a:t> </a:t>
            </a:r>
            <a:endParaRPr lang="tr-TR" dirty="0" smtClean="0"/>
          </a:p>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endParaRPr lang="tr-TR" dirty="0" smtClean="0"/>
          </a:p>
          <a:p>
            <a:pPr algn="just"/>
            <a:r>
              <a:rPr lang="tr-TR" dirty="0" smtClean="0"/>
              <a:t>Günümüzde gelişen teknoloji nedeniyle hayat şartlarının kolaylaşmasına rağmen stres ve beraberinde getirdiği sorunlar daha da artmıştır. Bunun nedeni; kişilerin kendi bireysel özelliklerine göre zamanlarını planlayamamalarıdır.</a:t>
            </a:r>
          </a:p>
          <a:p>
            <a:endParaRPr lang="tr-TR" dirty="0"/>
          </a:p>
        </p:txBody>
      </p:sp>
      <p:pic>
        <p:nvPicPr>
          <p:cNvPr id="4" name="3 Resim" descr="C:\Users\Mavi\Documents\001  ...   Erhan Belgeler\oo10 ..  TEOG Proje 10.03.2016\TEOG_Modül_0_Dökümann\Görseller\fomo-hastalığı-300x180.jpg"/>
          <p:cNvPicPr/>
          <p:nvPr/>
        </p:nvPicPr>
        <p:blipFill>
          <a:blip r:embed="rId2" cstate="print"/>
          <a:srcRect/>
          <a:stretch>
            <a:fillRect/>
          </a:stretch>
        </p:blipFill>
        <p:spPr bwMode="auto">
          <a:xfrm>
            <a:off x="323528" y="0"/>
            <a:ext cx="5184576" cy="42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88640"/>
            <a:ext cx="7467600" cy="4873752"/>
          </a:xfrm>
        </p:spPr>
        <p:txBody>
          <a:bodyPr/>
          <a:lstStyle/>
          <a:p>
            <a:pPr algn="just"/>
            <a:r>
              <a:rPr lang="tr-TR" dirty="0" smtClean="0"/>
              <a:t>Zaman yönetiminde üzerinde önemle durulan konulardan birisi “zaman tuzakları” ya da “zaman yokedicileri”dir. Zaman tuzakları zamanı kullanma açısından karşılaşılan engellerdir. Bunlar, sosyal ilişkiler, kişisel ve kültürel özelliklerden kaynaklanabilir. </a:t>
            </a:r>
            <a:endParaRPr lang="tr-TR" dirty="0"/>
          </a:p>
        </p:txBody>
      </p:sp>
      <p:pic>
        <p:nvPicPr>
          <p:cNvPr id="4" name="3 Resim" descr="Zaman, Saat, Kafa, Kadın, Yüz, Görünüm, Saatler, Iş"/>
          <p:cNvPicPr/>
          <p:nvPr/>
        </p:nvPicPr>
        <p:blipFill>
          <a:blip r:embed="rId2" cstate="print"/>
          <a:srcRect/>
          <a:stretch>
            <a:fillRect/>
          </a:stretch>
        </p:blipFill>
        <p:spPr bwMode="auto">
          <a:xfrm>
            <a:off x="683568" y="2708920"/>
            <a:ext cx="8064896" cy="41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lnSpcReduction="10000"/>
          </a:bodyPr>
          <a:lstStyle/>
          <a:p>
            <a:r>
              <a:rPr lang="tr-TR" dirty="0" smtClean="0"/>
              <a:t>Zaman tuzakları şöyle sıralanabilir:</a:t>
            </a:r>
          </a:p>
          <a:p>
            <a:r>
              <a:rPr lang="tr-TR" dirty="0" smtClean="0"/>
              <a:t>Öncelikleri belirleyememek ve sıralayamamak</a:t>
            </a:r>
          </a:p>
          <a:p>
            <a:r>
              <a:rPr lang="tr-TR" dirty="0" smtClean="0"/>
              <a:t>Erteleme ve oyalama</a:t>
            </a:r>
          </a:p>
          <a:p>
            <a:r>
              <a:rPr lang="tr-TR" dirty="0" smtClean="0"/>
              <a:t>Hayır diyememek</a:t>
            </a:r>
          </a:p>
          <a:p>
            <a:r>
              <a:rPr lang="tr-TR" dirty="0" smtClean="0"/>
              <a:t>Mükemmelliyetçilik</a:t>
            </a:r>
          </a:p>
          <a:p>
            <a:r>
              <a:rPr lang="tr-TR" dirty="0" smtClean="0"/>
              <a:t>Kendine aşırı güven veya güvensizlik</a:t>
            </a:r>
          </a:p>
          <a:p>
            <a:r>
              <a:rPr lang="tr-TR" dirty="0" smtClean="0"/>
              <a:t>Dağınık masa sendromu</a:t>
            </a:r>
          </a:p>
          <a:p>
            <a:r>
              <a:rPr lang="tr-TR" dirty="0" smtClean="0"/>
              <a:t>Kararsızlık</a:t>
            </a:r>
          </a:p>
          <a:p>
            <a:r>
              <a:rPr lang="tr-TR" dirty="0" smtClean="0"/>
              <a:t>Öz disiplin yokluğu</a:t>
            </a:r>
          </a:p>
          <a:p>
            <a:r>
              <a:rPr lang="tr-TR" dirty="0" smtClean="0"/>
              <a:t>Beklenmeyen ziyaretçi</a:t>
            </a:r>
          </a:p>
          <a:p>
            <a:r>
              <a:rPr lang="tr-TR" dirty="0" smtClean="0"/>
              <a:t>Teknoloji</a:t>
            </a:r>
          </a:p>
          <a:p>
            <a:pPr>
              <a:buNone/>
            </a:pPr>
            <a:endParaRPr lang="tr-TR" dirty="0"/>
          </a:p>
        </p:txBody>
      </p:sp>
      <p:sp>
        <p:nvSpPr>
          <p:cNvPr id="4" name="3 Başlık"/>
          <p:cNvSpPr>
            <a:spLocks noGrp="1"/>
          </p:cNvSpPr>
          <p:nvPr>
            <p:ph type="title"/>
          </p:nvPr>
        </p:nvSpPr>
        <p:spPr>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ZAMAN TUZAKLARI</a:t>
            </a:r>
            <a:endPar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600200"/>
            <a:ext cx="7859216" cy="4873752"/>
          </a:xfrm>
        </p:spPr>
        <p:txBody>
          <a:bodyPr>
            <a:normAutofit/>
          </a:bodyPr>
          <a:lstStyle/>
          <a:p>
            <a:r>
              <a:rPr lang="tr-TR" dirty="0" smtClean="0"/>
              <a:t>Gerçekten önemli olan yaşamsal işlerle uğraşmaktan alıkoyan erteleme; </a:t>
            </a:r>
          </a:p>
          <a:p>
            <a:r>
              <a:rPr lang="tr-TR" dirty="0" smtClean="0"/>
              <a:t>Kişini kariyerini yıkabilecek</a:t>
            </a:r>
          </a:p>
          <a:p>
            <a:r>
              <a:rPr lang="tr-TR" dirty="0" smtClean="0"/>
              <a:t>Mutluluğunu bozacak</a:t>
            </a:r>
          </a:p>
          <a:p>
            <a:r>
              <a:rPr lang="tr-TR" dirty="0" smtClean="0"/>
              <a:t>Hatta hayatını kısaltacak</a:t>
            </a:r>
          </a:p>
          <a:p>
            <a:r>
              <a:rPr lang="tr-TR" dirty="0" smtClean="0"/>
              <a:t>Her alanda başarıyı önleyen</a:t>
            </a:r>
          </a:p>
          <a:p>
            <a:r>
              <a:rPr lang="tr-TR" dirty="0" smtClean="0"/>
              <a:t>Gizli gizli zarar veren bir alışkanlıktır.</a:t>
            </a:r>
          </a:p>
          <a:p>
            <a:endParaRPr lang="tr-TR" dirty="0" smtClean="0"/>
          </a:p>
          <a:p>
            <a:pPr>
              <a:buNone/>
            </a:pPr>
            <a:r>
              <a:rPr lang="tr-TR" dirty="0" smtClean="0"/>
              <a:t>  		“Erteleme alışkanlığı en önemli zaman tuzaklarından birisidir.”</a:t>
            </a:r>
            <a:endParaRPr lang="tr-TR" dirty="0"/>
          </a:p>
        </p:txBody>
      </p:sp>
      <p:sp>
        <p:nvSpPr>
          <p:cNvPr id="5" name="4 Dikdörtgen"/>
          <p:cNvSpPr/>
          <p:nvPr/>
        </p:nvSpPr>
        <p:spPr>
          <a:xfrm>
            <a:off x="193812" y="404664"/>
            <a:ext cx="7917552"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Erteleme ve </a:t>
            </a: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t>
            </a: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yalama</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pPr>
              <a:buNone/>
            </a:pPr>
            <a:r>
              <a:rPr lang="tr-TR" dirty="0" smtClean="0"/>
              <a:t>“Eğer ilgilenebileceğinizden fazla iş üstlenirseniz, kaliteniz zarar görür.”</a:t>
            </a:r>
          </a:p>
          <a:p>
            <a:pPr>
              <a:buNone/>
            </a:pPr>
            <a:endParaRPr lang="tr-TR" dirty="0" smtClean="0"/>
          </a:p>
          <a:p>
            <a:pPr>
              <a:buNone/>
            </a:pPr>
            <a:r>
              <a:rPr lang="tr-TR" dirty="0" smtClean="0"/>
              <a:t>Hayır diyebilmek öğrenilen ve öğretilebilen bir sosyal beceridir. Karşımızdaki kişiyi kırmamak duygularını incitmemek ve stresten kaçınmak için zamanında söylemediğimiz “hayır” kelimesi, bizleri aşırı yükün sorumluluğun ve stresin altında ezmektedir. </a:t>
            </a:r>
          </a:p>
          <a:p>
            <a:pPr>
              <a:buNone/>
            </a:pPr>
            <a:r>
              <a:rPr lang="tr-TR" dirty="0" smtClean="0"/>
              <a:t>Zaman yönetimi, zaman zaman bireyin çevresine “hayır” demesini gerektirecek bir etkinliktir.</a:t>
            </a:r>
          </a:p>
          <a:p>
            <a:pPr>
              <a:buNone/>
            </a:pPr>
            <a:endParaRPr lang="tr-TR" dirty="0"/>
          </a:p>
        </p:txBody>
      </p:sp>
      <p:sp>
        <p:nvSpPr>
          <p:cNvPr id="4" name="3 Dikdörtgen"/>
          <p:cNvSpPr/>
          <p:nvPr/>
        </p:nvSpPr>
        <p:spPr>
          <a:xfrm>
            <a:off x="419200" y="476672"/>
            <a:ext cx="6724919"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Hayır Diyememek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ayır diyememek hastalık mı?"/>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r>
              <a:rPr lang="tr-TR" dirty="0" smtClean="0"/>
              <a:t>Öncelikle birey, hayır demenin kendisi için ne anlama geldiğini bilmeli, hayır dedğinde ne olacağından korktuğunu bulmalıdır.</a:t>
            </a:r>
          </a:p>
          <a:p>
            <a:r>
              <a:rPr lang="tr-TR" dirty="0" smtClean="0"/>
              <a:t>Bu korku sevilmeme ya da kaybetme korkusundan kaynaklanabilir. Ancak kişi hayır diyememekle sadece zaman kaybetmekle kalmaz; çevresinde inandırıcılığını kaybeder ve kendisine saygısı azalır. Oysaki kibar bir şekilde dile getirilen hayır sözcüğü bireylerin birbirlerini anlayışla karşılamalarını sağlayacaktır.</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700808"/>
            <a:ext cx="8892480" cy="4873752"/>
          </a:xfrm>
        </p:spPr>
        <p:txBody>
          <a:bodyPr>
            <a:normAutofit/>
          </a:bodyPr>
          <a:lstStyle/>
          <a:p>
            <a:r>
              <a:rPr lang="tr-TR" dirty="0" smtClean="0"/>
              <a:t>Tüm insanlar yaprıkları işlerin yolunda gitmesini ve iyi olmasını ister. Ancak bazen işler bizim istediğimiz gibi gitmeyebilir. Bazen kişi kendisinden insan üstü bir performans bekleyebilir. Bu tutum kişinin mükemmeliyetçi olduğunun en büyük işaretidir. </a:t>
            </a:r>
          </a:p>
          <a:p>
            <a:endParaRPr lang="tr-TR" dirty="0" smtClean="0"/>
          </a:p>
          <a:p>
            <a:r>
              <a:rPr lang="tr-TR" dirty="0" smtClean="0"/>
              <a:t>Mükemmeli yapmak isterken normal yapmaları gerekn işler de yarım kalabilir. Çünkü mükemmel hedefler onları yavaşlatır ve böylece zaman tuzağına yakalanmış olurlar.</a:t>
            </a:r>
            <a:endParaRPr lang="tr-TR" dirty="0"/>
          </a:p>
        </p:txBody>
      </p:sp>
      <p:sp>
        <p:nvSpPr>
          <p:cNvPr id="4" name="3 Dikdörtgen"/>
          <p:cNvSpPr/>
          <p:nvPr/>
        </p:nvSpPr>
        <p:spPr>
          <a:xfrm>
            <a:off x="179512" y="404664"/>
            <a:ext cx="7071168"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 Mükemmeliyetçilik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1772816"/>
            <a:ext cx="8208912" cy="4873752"/>
          </a:xfrm>
        </p:spPr>
        <p:txBody>
          <a:bodyPr>
            <a:normAutofit/>
          </a:bodyPr>
          <a:lstStyle/>
          <a:p>
            <a:r>
              <a:rPr lang="tr-TR" dirty="0" smtClean="0"/>
              <a:t>Aşırı güven duygusuna sahip birey “ben her şekilde başarırım.” düşüncesiyle hareket ederek zamanında yapması gereken bir çok işi son ana bırakır. Bu tutum bireyi düzensizliğe ve başarısızlığa götürür.</a:t>
            </a:r>
          </a:p>
          <a:p>
            <a:endParaRPr lang="tr-TR" dirty="0" smtClean="0"/>
          </a:p>
        </p:txBody>
      </p:sp>
      <p:sp>
        <p:nvSpPr>
          <p:cNvPr id="5" name="4 Dikdörtgen"/>
          <p:cNvSpPr/>
          <p:nvPr/>
        </p:nvSpPr>
        <p:spPr>
          <a:xfrm>
            <a:off x="-180528" y="0"/>
            <a:ext cx="8640960" cy="1754326"/>
          </a:xfrm>
          <a:prstGeom prst="rect">
            <a:avLst/>
          </a:prstGeom>
          <a:noFill/>
        </p:spPr>
        <p:txBody>
          <a:bodyPr wrap="squar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Kendine aşırı güven</a:t>
            </a:r>
          </a:p>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veya güvensizlik</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5602" name="Picture 2" descr="http://www.bebekveben.com/wp-content/uploads/2013/05/bebektekendineguven.jpg"/>
          <p:cNvPicPr>
            <a:picLocks noChangeAspect="1" noChangeArrowheads="1"/>
          </p:cNvPicPr>
          <p:nvPr/>
        </p:nvPicPr>
        <p:blipFill>
          <a:blip r:embed="rId2" cstate="print"/>
          <a:srcRect/>
          <a:stretch>
            <a:fillRect/>
          </a:stretch>
        </p:blipFill>
        <p:spPr bwMode="auto">
          <a:xfrm>
            <a:off x="4031432" y="3501008"/>
            <a:ext cx="5112568" cy="335699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836712"/>
            <a:ext cx="7467600" cy="4349080"/>
          </a:xfrm>
        </p:spPr>
        <p:txBody>
          <a:bodyPr/>
          <a:lstStyle/>
          <a:p>
            <a:pPr algn="just">
              <a:buNone/>
            </a:pPr>
            <a:r>
              <a:rPr lang="tr-TR" dirty="0" smtClean="0"/>
              <a:t>   		 </a:t>
            </a:r>
            <a:r>
              <a:rPr lang="en-US" dirty="0" smtClean="0"/>
              <a:t>Kendinizi böyle bir durumla karşı karşıya bulsaydınız, acaba ne yapardınız?</a:t>
            </a:r>
            <a:endParaRPr lang="tr-TR" dirty="0" smtClean="0"/>
          </a:p>
          <a:p>
            <a:pPr algn="just">
              <a:buNone/>
            </a:pPr>
            <a:r>
              <a:rPr lang="tr-TR" dirty="0" smtClean="0"/>
              <a:t>		</a:t>
            </a:r>
            <a:r>
              <a:rPr lang="en-US" dirty="0" smtClean="0"/>
              <a:t> Birçok insan gibi bu kadar altını hergün harcamak için bir yol bulurdunuz herhalde. Acil ihtiyaçlarınıza öncelik vermeniz mantıklı bir yol olacaktır şüp</a:t>
            </a:r>
            <a:r>
              <a:rPr lang="tr-TR" dirty="0" smtClean="0"/>
              <a:t>h</a:t>
            </a:r>
            <a:r>
              <a:rPr lang="en-US" dirty="0" smtClean="0"/>
              <a:t>esiz. </a:t>
            </a:r>
            <a:endParaRPr lang="tr-TR" dirty="0" smtClean="0"/>
          </a:p>
          <a:p>
            <a:pPr algn="just">
              <a:buNone/>
            </a:pPr>
            <a:r>
              <a:rPr lang="tr-TR" dirty="0" smtClean="0"/>
              <a:t>		 </a:t>
            </a:r>
            <a:r>
              <a:rPr lang="en-US" dirty="0" smtClean="0"/>
              <a:t>Ancak sizden beklenen, bu altını hergün yatıracak bir yer bulup, iyi planlamayla uzun vade</a:t>
            </a:r>
            <a:r>
              <a:rPr lang="tr-TR" dirty="0" smtClean="0"/>
              <a:t> </a:t>
            </a:r>
            <a:r>
              <a:rPr lang="en-US" dirty="0" smtClean="0"/>
              <a:t>de en büyük getiriyi sağlamak olacaktır.</a:t>
            </a:r>
            <a:endParaRPr lang="tr-T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3356992"/>
            <a:ext cx="7467600" cy="4873752"/>
          </a:xfrm>
        </p:spPr>
        <p:txBody>
          <a:bodyPr/>
          <a:lstStyle/>
          <a:p>
            <a:r>
              <a:rPr lang="tr-TR" dirty="0" smtClean="0"/>
              <a:t>     Zaman zaman herkes kişisel performansı ile ilgili kuşkuya düşer. Ancak bu durum sık sık ve yoğun duygularla yaşanıyorsa birey için engelleyici bir unsur haline gelmiş demektir. “ben bu işi zaten yapamam, öyleyse hiç denememeliyim.” tarzında düşünceler zaman yönetiminin en büyük düşmanlarındandır.</a:t>
            </a:r>
          </a:p>
          <a:p>
            <a:endParaRPr lang="tr-TR" dirty="0"/>
          </a:p>
        </p:txBody>
      </p:sp>
      <p:pic>
        <p:nvPicPr>
          <p:cNvPr id="1026" name="Picture 2" descr="C:\Users\Rehberlik 2\Desktop\Zaman Görseller\Timee.jpg"/>
          <p:cNvPicPr>
            <a:picLocks noChangeAspect="1" noChangeArrowheads="1"/>
          </p:cNvPicPr>
          <p:nvPr/>
        </p:nvPicPr>
        <p:blipFill>
          <a:blip r:embed="rId2" cstate="print"/>
          <a:srcRect/>
          <a:stretch>
            <a:fillRect/>
          </a:stretch>
        </p:blipFill>
        <p:spPr bwMode="auto">
          <a:xfrm>
            <a:off x="528474" y="332656"/>
            <a:ext cx="7378050" cy="2592288"/>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1700808"/>
            <a:ext cx="7467600" cy="4873752"/>
          </a:xfrm>
        </p:spPr>
        <p:txBody>
          <a:bodyPr>
            <a:normAutofit/>
          </a:bodyPr>
          <a:lstStyle/>
          <a:p>
            <a:r>
              <a:rPr lang="tr-TR" dirty="0" smtClean="0"/>
              <a:t>   Zamanın etkili kullanılmadığının bir belirtisi de dağınık oda veya masa düzenidir. Bunun tek nedeni ise hiç kuşkusuz plansızlıktır. Dağınık masa demek, bir anlamda dağınık kafa demektir. Masanın bir depo gibi kullanılması öğrencinin masa üzerindeki kağıtları aramaya ayırdığı zamanı arttırır. Aynı zamanda tüm kitapların masanın üzerinde olması sorumluluğu olduğundan daha fazla göstererek öğrencide algı yanılmasına neden olur.</a:t>
            </a:r>
            <a:endParaRPr lang="tr-TR" dirty="0"/>
          </a:p>
        </p:txBody>
      </p:sp>
      <p:sp>
        <p:nvSpPr>
          <p:cNvPr id="5" name="4 Dikdörtgen"/>
          <p:cNvSpPr/>
          <p:nvPr/>
        </p:nvSpPr>
        <p:spPr>
          <a:xfrm>
            <a:off x="0" y="332656"/>
            <a:ext cx="8994771"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 Dağınık Masa </a:t>
            </a: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t>
            </a: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endromu</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600200"/>
            <a:ext cx="8892480" cy="4873752"/>
          </a:xfrm>
        </p:spPr>
        <p:txBody>
          <a:bodyPr>
            <a:normAutofit/>
          </a:bodyPr>
          <a:lstStyle/>
          <a:p>
            <a:r>
              <a:rPr lang="tr-TR" dirty="0" smtClean="0"/>
              <a:t>   Bazı öğrenciler bir günde çok işi bir anda gerçekleştirmek ister. Bu anlamda gerçekçi davranmayabilir. Öğrenciler öncelikle yapacağı işlere karar verirlerse, bunları sırasına göre uyggulamaya koyarlarsa yani bir anlamda zaman planlarını kararlarına göre yaparlarsa belirsizlik ortadan kalkar ve hedeflerine daha çabuk ulaşırlar. Bu şekilde birey tüm enerjisini gerçek hedef için kullanmış olur.</a:t>
            </a:r>
            <a:endParaRPr lang="tr-TR" dirty="0"/>
          </a:p>
        </p:txBody>
      </p:sp>
      <p:sp>
        <p:nvSpPr>
          <p:cNvPr id="4" name="3 Dikdörtgen"/>
          <p:cNvSpPr/>
          <p:nvPr/>
        </p:nvSpPr>
        <p:spPr>
          <a:xfrm>
            <a:off x="485763" y="476672"/>
            <a:ext cx="4455067"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 Kararsızlık</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984248"/>
            <a:ext cx="8784976" cy="4873752"/>
          </a:xfrm>
        </p:spPr>
        <p:txBody>
          <a:bodyPr>
            <a:normAutofit/>
          </a:bodyPr>
          <a:lstStyle/>
          <a:p>
            <a:r>
              <a:rPr lang="tr-TR" dirty="0" smtClean="0"/>
              <a:t>     Beklenmedik her ziyaretçi kişinin yaptığı program akışını bozması sebebiyle bir zaman tuzağıdır. Bu engeli ortadan kaldırmak için nazik bir dille içinde bulunulan yoğunluktan ve kısıtlı zaman diliminden bahsedilerek görüşme kısa tutulabilir. </a:t>
            </a:r>
          </a:p>
          <a:p>
            <a:r>
              <a:rPr lang="tr-TR" dirty="0" smtClean="0"/>
              <a:t>     Bunun çözümü olarak öğrencilerin haftanın belirli zamanlarını arkadaşlarına ayırmaları önerilir. </a:t>
            </a:r>
            <a:endParaRPr lang="tr-TR" dirty="0"/>
          </a:p>
        </p:txBody>
      </p:sp>
      <p:sp>
        <p:nvSpPr>
          <p:cNvPr id="4" name="3 Dikdörtgen"/>
          <p:cNvSpPr/>
          <p:nvPr/>
        </p:nvSpPr>
        <p:spPr>
          <a:xfrm>
            <a:off x="0" y="332656"/>
            <a:ext cx="8379217" cy="923330"/>
          </a:xfrm>
          <a:prstGeom prst="rect">
            <a:avLst/>
          </a:prstGeom>
          <a:noFill/>
        </p:spPr>
        <p:txBody>
          <a:bodyPr wrap="non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 Beklenmeyen ziyaretçi</a:t>
            </a:r>
            <a:endParaRPr lang="tr-T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700808"/>
            <a:ext cx="8964488" cy="4873752"/>
          </a:xfrm>
        </p:spPr>
        <p:txBody>
          <a:bodyPr>
            <a:normAutofit/>
          </a:bodyPr>
          <a:lstStyle/>
          <a:p>
            <a:r>
              <a:rPr lang="tr-TR" dirty="0" smtClean="0"/>
              <a:t>   İletişim teknolojisi günümüz için gerçekten çok değerli bir buluştur. Ancak özellikle öğrenciler için en büyük zaman düşmanlarından birisidir. Çünkü pek çok sayıda öğrenci için sosyal medya bir araç olmaktan çıkıp amaç haline gelmiş ve insanların sohbet merkezine dönmüştür. Öğrenciler ne verimli zamanlarını cep telefonu başında geçirerek yapacakları işleri ertelemekte, yapılmayan işler sebebiyle de strese girmektedirler. Bu nedenle kişi sosyal medya kullanımını sınırlandırarak olabildiğince kısa yanıtlar vermeli böylece zamandan kazanmalıdır.</a:t>
            </a:r>
          </a:p>
        </p:txBody>
      </p:sp>
      <p:sp>
        <p:nvSpPr>
          <p:cNvPr id="4" name="3 Dikdörtgen"/>
          <p:cNvSpPr/>
          <p:nvPr/>
        </p:nvSpPr>
        <p:spPr>
          <a:xfrm>
            <a:off x="251520" y="332656"/>
            <a:ext cx="3886892" cy="923330"/>
          </a:xfrm>
          <a:prstGeom prst="rect">
            <a:avLst/>
          </a:prstGeom>
          <a:noFill/>
        </p:spPr>
        <p:txBody>
          <a:bodyPr wrap="square" lIns="91440" tIns="45720" rIns="91440" bIns="45720">
            <a:spAutoFit/>
          </a:bodyPr>
          <a:lstStyle/>
          <a:p>
            <a:pPr algn="ctr"/>
            <a:r>
              <a:rPr lang="tr-T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8.T</a:t>
            </a: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eknoloji</a:t>
            </a:r>
            <a:endParaRPr lang="tr-T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0"/>
            <a:ext cx="8892480" cy="2554545"/>
          </a:xfrm>
          <a:prstGeom prst="rect">
            <a:avLst/>
          </a:prstGeom>
          <a:noFill/>
        </p:spPr>
        <p:txBody>
          <a:bodyPr wrap="square" lIns="91440" tIns="45720" rIns="91440" bIns="45720">
            <a:spAutoFit/>
          </a:bodyPr>
          <a:lstStyle/>
          <a:p>
            <a:pPr algn="ctr"/>
            <a:r>
              <a:rPr lang="tr-TR" sz="8000" b="1" cap="all" spc="0" dirty="0" smtClean="0">
                <a:ln w="9000" cmpd="sng">
                  <a:solidFill>
                    <a:schemeClr val="accent4">
                      <a:shade val="50000"/>
                      <a:satMod val="120000"/>
                    </a:schemeClr>
                  </a:solidFill>
                  <a:prstDash val="solid"/>
                </a:ln>
                <a:solidFill>
                  <a:schemeClr val="accent4">
                    <a:lumMod val="75000"/>
                  </a:schemeClr>
                </a:solidFill>
                <a:effectLst>
                  <a:reflection blurRad="12700" stA="28000" endPos="45000" dist="1000" dir="5400000" sy="-100000" algn="bl" rotWithShape="0"/>
                </a:effectLst>
              </a:rPr>
              <a:t>ZAMAN YÖNETİM</a:t>
            </a:r>
          </a:p>
          <a:p>
            <a:pPr algn="ctr"/>
            <a:r>
              <a:rPr lang="tr-TR" sz="8000" b="1" cap="all" spc="0" dirty="0" smtClean="0">
                <a:ln w="9000" cmpd="sng">
                  <a:solidFill>
                    <a:schemeClr val="accent4">
                      <a:shade val="50000"/>
                      <a:satMod val="120000"/>
                    </a:schemeClr>
                  </a:solidFill>
                  <a:prstDash val="solid"/>
                </a:ln>
                <a:solidFill>
                  <a:schemeClr val="accent4">
                    <a:lumMod val="75000"/>
                  </a:schemeClr>
                </a:solidFill>
                <a:effectLst>
                  <a:reflection blurRad="12700" stA="28000" endPos="45000" dist="1000" dir="5400000" sy="-100000" algn="bl" rotWithShape="0"/>
                </a:effectLst>
              </a:rPr>
              <a:t> SÜRECİ</a:t>
            </a:r>
            <a:endParaRPr lang="tr-TR" sz="8000" b="1" cap="all" spc="0" dirty="0">
              <a:ln w="9000" cmpd="sng">
                <a:solidFill>
                  <a:schemeClr val="accent4">
                    <a:shade val="50000"/>
                    <a:satMod val="120000"/>
                  </a:schemeClr>
                </a:solidFill>
                <a:prstDash val="solid"/>
              </a:ln>
              <a:solidFill>
                <a:schemeClr val="accent4">
                  <a:lumMod val="75000"/>
                </a:schemeClr>
              </a:solidFill>
              <a:effectLst>
                <a:reflection blurRad="12700" stA="28000" endPos="45000" dist="1000" dir="5400000" sy="-100000" algn="bl" rotWithShape="0"/>
              </a:effectLst>
            </a:endParaRPr>
          </a:p>
        </p:txBody>
      </p:sp>
      <p:pic>
        <p:nvPicPr>
          <p:cNvPr id="64514" name="Picture 2" descr="C:\Users\Rehberlik 2\Desktop\Zaman Görseller\what-is-time-management.jpg"/>
          <p:cNvPicPr>
            <a:picLocks noChangeAspect="1" noChangeArrowheads="1"/>
          </p:cNvPicPr>
          <p:nvPr/>
        </p:nvPicPr>
        <p:blipFill>
          <a:blip r:embed="rId2" cstate="print"/>
          <a:srcRect/>
          <a:stretch>
            <a:fillRect/>
          </a:stretch>
        </p:blipFill>
        <p:spPr bwMode="auto">
          <a:xfrm>
            <a:off x="0" y="2420888"/>
            <a:ext cx="9144000" cy="4437112"/>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899592" y="188640"/>
            <a:ext cx="6552728" cy="692696"/>
          </a:xfrm>
          <a:prstGeom prst="downArrowCallout">
            <a:avLst>
              <a:gd name="adj1" fmla="val 140018"/>
              <a:gd name="adj2" fmla="val 140018"/>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KULLANIM ANALİZİ</a:t>
            </a:r>
            <a:r>
              <a:rPr kumimoji="0" lang="tr-TR" sz="1600" b="0" i="0" u="none" strike="noStrike" cap="none" normalizeH="0" dirty="0" smtClean="0">
                <a:ln>
                  <a:noFill/>
                </a:ln>
                <a:solidFill>
                  <a:schemeClr val="tx1"/>
                </a:solidFill>
                <a:effectLst/>
                <a:latin typeface="Times New Roman" pitchFamily="18" charset="0"/>
                <a:cs typeface="Arial" pitchFamily="34" charset="0"/>
              </a:rPr>
              <a:t> </a:t>
            </a: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CETVELİ)</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a:off x="899592" y="836712"/>
            <a:ext cx="6624736" cy="648072"/>
          </a:xfrm>
          <a:prstGeom prst="downArrowCallout">
            <a:avLst>
              <a:gd name="adj1" fmla="val 139009"/>
              <a:gd name="adj2" fmla="val 13900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PROBLEMLERİNİ </a:t>
            </a:r>
            <a:r>
              <a:rPr kumimoji="0" lang="tr-TR" sz="1600" b="0" i="0" u="none" strike="noStrike" cap="none" normalizeH="0" dirty="0" smtClean="0">
                <a:ln>
                  <a:noFill/>
                </a:ln>
                <a:solidFill>
                  <a:schemeClr val="tx1"/>
                </a:solidFill>
                <a:effectLst/>
                <a:latin typeface="Times New Roman" pitchFamily="18" charset="0"/>
                <a:cs typeface="Arial" pitchFamily="34" charset="0"/>
              </a:rPr>
              <a:t> </a:t>
            </a:r>
            <a:r>
              <a:rPr kumimoji="0" lang="tr-TR" sz="1600" b="0" i="0" u="none" strike="noStrike" cap="none" normalizeH="0" baseline="0" dirty="0" smtClean="0">
                <a:ln>
                  <a:noFill/>
                </a:ln>
                <a:solidFill>
                  <a:schemeClr val="tx1"/>
                </a:solidFill>
                <a:effectLst/>
                <a:latin typeface="Times New Roman" pitchFamily="18" charset="0"/>
                <a:cs typeface="Arial" pitchFamily="34" charset="0"/>
              </a:rPr>
              <a:t>TANIMLAMA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AutoShape 4"/>
          <p:cNvSpPr>
            <a:spLocks noChangeArrowheads="1"/>
          </p:cNvSpPr>
          <p:nvPr/>
        </p:nvSpPr>
        <p:spPr bwMode="auto">
          <a:xfrm>
            <a:off x="899592" y="1556792"/>
            <a:ext cx="6552728" cy="792088"/>
          </a:xfrm>
          <a:prstGeom prst="downArrowCallout">
            <a:avLst>
              <a:gd name="adj1" fmla="val 138759"/>
              <a:gd name="adj2" fmla="val 13875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KENDİNİ TANIMLAMA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AutoShape 5"/>
          <p:cNvSpPr>
            <a:spLocks noChangeArrowheads="1"/>
          </p:cNvSpPr>
          <p:nvPr/>
        </p:nvSpPr>
        <p:spPr bwMode="auto">
          <a:xfrm>
            <a:off x="899592" y="2348880"/>
            <a:ext cx="6480720" cy="864096"/>
          </a:xfrm>
          <a:prstGeom prst="downArrowCallout">
            <a:avLst>
              <a:gd name="adj1" fmla="val 138510"/>
              <a:gd name="adj2" fmla="val 138510"/>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AMAÇ VE ÖNCELİKLERİ BELİRLEME</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AutoShape 6"/>
          <p:cNvSpPr>
            <a:spLocks noChangeArrowheads="1"/>
          </p:cNvSpPr>
          <p:nvPr/>
        </p:nvSpPr>
        <p:spPr bwMode="auto">
          <a:xfrm>
            <a:off x="899592" y="3140968"/>
            <a:ext cx="6552728" cy="720080"/>
          </a:xfrm>
          <a:prstGeom prst="downArrowCallout">
            <a:avLst>
              <a:gd name="adj1" fmla="val 138510"/>
              <a:gd name="adj2" fmla="val 138510"/>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PROGRAM HEDEFLERİNİ UYGULAMA PLANLARINA  AKTARMA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AutoShape 7"/>
          <p:cNvSpPr>
            <a:spLocks noChangeArrowheads="1"/>
          </p:cNvSpPr>
          <p:nvPr/>
        </p:nvSpPr>
        <p:spPr bwMode="auto">
          <a:xfrm>
            <a:off x="899592" y="3933056"/>
            <a:ext cx="6552728" cy="882650"/>
          </a:xfrm>
          <a:prstGeom prst="downArrowCallout">
            <a:avLst>
              <a:gd name="adj1" fmla="val 138759"/>
              <a:gd name="adj2" fmla="val 13875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GÜNLÜK PROGRAMLAR VE REHBERLER HAZIRLAMA</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a:off x="899592" y="4869160"/>
            <a:ext cx="6552728" cy="884237"/>
          </a:xfrm>
          <a:prstGeom prst="downArrowCallout">
            <a:avLst>
              <a:gd name="adj1" fmla="val 138510"/>
              <a:gd name="adj2" fmla="val 138510"/>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ZAMAN YÖNETİMİ TEKNİKLERİNİ GELİŞTİRME</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899592" y="5805264"/>
            <a:ext cx="6624736" cy="882650"/>
          </a:xfrm>
          <a:prstGeom prst="downArrowCallout">
            <a:avLst>
              <a:gd name="adj1" fmla="val 138759"/>
              <a:gd name="adj2" fmla="val 138759"/>
              <a:gd name="adj3" fmla="val 16667"/>
              <a:gd name="adj4" fmla="val 6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Times New Roman" pitchFamily="18" charset="0"/>
                <a:cs typeface="Arial" pitchFamily="34" charset="0"/>
              </a:rPr>
              <a:t>SÜRECİN İZLENMESİ VE YENİDEN ANALİZ</a:t>
            </a: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1988840"/>
            <a:ext cx="8136904" cy="4557120"/>
          </a:xfrm>
        </p:spPr>
        <p:txBody>
          <a:bodyPr>
            <a:normAutofit/>
          </a:bodyPr>
          <a:lstStyle/>
          <a:p>
            <a:pPr>
              <a:buNone/>
            </a:pPr>
            <a:r>
              <a:rPr lang="tr-TR" dirty="0" smtClean="0"/>
              <a:t>       </a:t>
            </a:r>
          </a:p>
          <a:p>
            <a:pPr>
              <a:buNone/>
            </a:pPr>
            <a:r>
              <a:rPr lang="tr-TR" dirty="0" smtClean="0"/>
              <a:t>	    Zaman yönetim sürecinin ilk aşaması zamanın nereye harcandığını belirlemektir.</a:t>
            </a:r>
          </a:p>
          <a:p>
            <a:pPr>
              <a:buNone/>
            </a:pPr>
            <a:endParaRPr lang="tr-TR" dirty="0" smtClean="0"/>
          </a:p>
          <a:p>
            <a:pPr>
              <a:buNone/>
            </a:pPr>
            <a:r>
              <a:rPr lang="tr-TR" dirty="0" smtClean="0"/>
              <a:t>       Zaman analizi için zaman cetvelleri kullanılır. Günlük olarak hazırlanan zaman cetvelinde faaliyet, saat ve harcanan zaman olarak üç sütun bulunmaktadır.</a:t>
            </a:r>
            <a:endParaRPr lang="tr-TR" dirty="0"/>
          </a:p>
        </p:txBody>
      </p:sp>
      <p:sp>
        <p:nvSpPr>
          <p:cNvPr id="4" name="3 Dikdörtgen"/>
          <p:cNvSpPr/>
          <p:nvPr/>
        </p:nvSpPr>
        <p:spPr>
          <a:xfrm>
            <a:off x="531156" y="548680"/>
            <a:ext cx="8132226" cy="1446550"/>
          </a:xfrm>
          <a:prstGeom prst="rect">
            <a:avLst/>
          </a:prstGeom>
          <a:noFill/>
        </p:spPr>
        <p:txBody>
          <a:bodyPr wrap="none" lIns="91440" tIns="45720" rIns="91440" bIns="45720">
            <a:spAutoFit/>
          </a:bodyPr>
          <a:lstStyle/>
          <a:p>
            <a:pPr algn="ctr">
              <a:buFont typeface="Wingdings" pitchFamily="2" charset="2"/>
              <a:buChar char="Ø"/>
            </a:pPr>
            <a:r>
              <a:rPr lang="tr-TR" sz="4400" b="1" cap="none" spc="0" dirty="0" smtClean="0">
                <a:ln w="1905"/>
                <a:solidFill>
                  <a:schemeClr val="accent5">
                    <a:lumMod val="60000"/>
                    <a:lumOff val="40000"/>
                  </a:schemeClr>
                </a:solidFill>
                <a:effectLst>
                  <a:innerShdw blurRad="69850" dist="43180" dir="5400000">
                    <a:srgbClr val="000000">
                      <a:alpha val="65000"/>
                    </a:srgbClr>
                  </a:innerShdw>
                </a:effectLst>
              </a:rPr>
              <a:t>ZAMAN KULLANIM ANALİZİ</a:t>
            </a:r>
          </a:p>
          <a:p>
            <a:pPr algn="ctr"/>
            <a:r>
              <a:rPr lang="tr-TR" sz="4400" b="1" cap="none" spc="0" dirty="0" smtClean="0">
                <a:ln w="1905"/>
                <a:solidFill>
                  <a:schemeClr val="accent5">
                    <a:lumMod val="60000"/>
                    <a:lumOff val="40000"/>
                  </a:schemeClr>
                </a:solidFill>
                <a:effectLst>
                  <a:innerShdw blurRad="69850" dist="43180" dir="5400000">
                    <a:srgbClr val="000000">
                      <a:alpha val="65000"/>
                    </a:srgbClr>
                  </a:innerShdw>
                </a:effectLst>
              </a:rPr>
              <a:t> (ZAMAN CETVELİ)</a:t>
            </a:r>
            <a:endParaRPr lang="tr-TR" sz="4400" b="1" cap="none" spc="0" dirty="0">
              <a:ln w="1905"/>
              <a:solidFill>
                <a:schemeClr val="accent5">
                  <a:lumMod val="60000"/>
                  <a:lumOff val="4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467544" y="1700812"/>
          <a:ext cx="8064897" cy="4536497"/>
        </p:xfrm>
        <a:graphic>
          <a:graphicData uri="http://schemas.openxmlformats.org/drawingml/2006/table">
            <a:tbl>
              <a:tblPr/>
              <a:tblGrid>
                <a:gridCol w="3693639">
                  <a:extLst>
                    <a:ext uri="{9D8B030D-6E8A-4147-A177-3AD203B41FA5}">
                      <a16:colId xmlns:a16="http://schemas.microsoft.com/office/drawing/2014/main" val="20000"/>
                    </a:ext>
                  </a:extLst>
                </a:gridCol>
                <a:gridCol w="2109900">
                  <a:extLst>
                    <a:ext uri="{9D8B030D-6E8A-4147-A177-3AD203B41FA5}">
                      <a16:colId xmlns:a16="http://schemas.microsoft.com/office/drawing/2014/main" val="20001"/>
                    </a:ext>
                  </a:extLst>
                </a:gridCol>
                <a:gridCol w="2261358">
                  <a:extLst>
                    <a:ext uri="{9D8B030D-6E8A-4147-A177-3AD203B41FA5}">
                      <a16:colId xmlns:a16="http://schemas.microsoft.com/office/drawing/2014/main" val="20002"/>
                    </a:ext>
                  </a:extLst>
                </a:gridCol>
              </a:tblGrid>
              <a:tr h="620097">
                <a:tc>
                  <a:txBody>
                    <a:bodyPr/>
                    <a:lstStyle/>
                    <a:p>
                      <a:pPr algn="ctr">
                        <a:lnSpc>
                          <a:spcPct val="150000"/>
                        </a:lnSpc>
                        <a:spcAft>
                          <a:spcPts val="0"/>
                        </a:spcAft>
                      </a:pPr>
                      <a:endParaRPr lang="tr-TR" sz="1100" dirty="0">
                        <a:latin typeface="Calibri"/>
                        <a:ea typeface="Calibri"/>
                        <a:cs typeface="Times New Roman"/>
                      </a:endParaRPr>
                    </a:p>
                    <a:p>
                      <a:r>
                        <a:rPr lang="tr-TR" sz="1600" dirty="0">
                          <a:latin typeface="Times New Roman"/>
                        </a:rPr>
                        <a:t>FAALİYET</a:t>
                      </a:r>
                      <a:r>
                        <a:rPr lang="tr-TR" sz="1600" dirty="0">
                          <a:latin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SAAT</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HARCANAN ZAMAN</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91640">
                <a:tc>
                  <a:txBody>
                    <a:bodyPr/>
                    <a:lstStyle/>
                    <a:p>
                      <a:pPr algn="just">
                        <a:lnSpc>
                          <a:spcPct val="150000"/>
                        </a:lnSpc>
                        <a:spcAft>
                          <a:spcPts val="0"/>
                        </a:spcAft>
                      </a:pPr>
                      <a:r>
                        <a:rPr lang="tr-TR" sz="1400" dirty="0">
                          <a:latin typeface="Times New Roman"/>
                          <a:ea typeface="Calibri"/>
                          <a:cs typeface="Times New Roman"/>
                        </a:rPr>
                        <a:t>Uyanış-Kahvaltı</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07:00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30 dk</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1640">
                <a:tc>
                  <a:txBody>
                    <a:bodyPr/>
                    <a:lstStyle/>
                    <a:p>
                      <a:pPr algn="just">
                        <a:lnSpc>
                          <a:spcPct val="150000"/>
                        </a:lnSpc>
                        <a:spcAft>
                          <a:spcPts val="0"/>
                        </a:spcAft>
                      </a:pPr>
                      <a:r>
                        <a:rPr lang="tr-TR" sz="1400">
                          <a:latin typeface="Times New Roman"/>
                          <a:ea typeface="Calibri"/>
                          <a:cs typeface="Times New Roman"/>
                        </a:rPr>
                        <a:t>Okula Gidiş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08:00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20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1640">
                <a:tc>
                  <a:txBody>
                    <a:bodyPr/>
                    <a:lstStyle/>
                    <a:p>
                      <a:pPr algn="just">
                        <a:lnSpc>
                          <a:spcPct val="150000"/>
                        </a:lnSpc>
                        <a:spcAft>
                          <a:spcPts val="0"/>
                        </a:spcAft>
                      </a:pPr>
                      <a:r>
                        <a:rPr lang="tr-TR" sz="1400">
                          <a:latin typeface="Times New Roman"/>
                          <a:ea typeface="Calibri"/>
                          <a:cs typeface="Times New Roman"/>
                        </a:rPr>
                        <a:t>Okul Zamanı</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08:30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3,5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1640">
                <a:tc>
                  <a:txBody>
                    <a:bodyPr/>
                    <a:lstStyle/>
                    <a:p>
                      <a:pPr algn="just">
                        <a:lnSpc>
                          <a:spcPct val="150000"/>
                        </a:lnSpc>
                        <a:spcAft>
                          <a:spcPts val="0"/>
                        </a:spcAft>
                      </a:pPr>
                      <a:r>
                        <a:rPr lang="tr-TR" sz="1400">
                          <a:latin typeface="Times New Roman"/>
                          <a:ea typeface="Calibri"/>
                          <a:cs typeface="Times New Roman"/>
                        </a:rPr>
                        <a:t>Eve Dönüş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12:00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30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1640">
                <a:tc>
                  <a:txBody>
                    <a:bodyPr/>
                    <a:lstStyle/>
                    <a:p>
                      <a:pPr algn="just">
                        <a:lnSpc>
                          <a:spcPct val="150000"/>
                        </a:lnSpc>
                        <a:spcAft>
                          <a:spcPts val="0"/>
                        </a:spcAft>
                      </a:pPr>
                      <a:r>
                        <a:rPr lang="tr-TR" sz="1400">
                          <a:latin typeface="Times New Roman"/>
                          <a:ea typeface="Calibri"/>
                          <a:cs typeface="Times New Roman"/>
                        </a:rPr>
                        <a:t>Yemek ve Dinlenme</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12:30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1640">
                <a:tc>
                  <a:txBody>
                    <a:bodyPr/>
                    <a:lstStyle/>
                    <a:p>
                      <a:pPr algn="just">
                        <a:lnSpc>
                          <a:spcPct val="150000"/>
                        </a:lnSpc>
                        <a:spcAft>
                          <a:spcPts val="0"/>
                        </a:spcAft>
                      </a:pPr>
                      <a:r>
                        <a:rPr lang="tr-TR" sz="1400">
                          <a:latin typeface="Times New Roman"/>
                          <a:ea typeface="Calibri"/>
                          <a:cs typeface="Times New Roman"/>
                        </a:rPr>
                        <a:t>Ödevler</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14:30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1640">
                <a:tc>
                  <a:txBody>
                    <a:bodyPr/>
                    <a:lstStyle/>
                    <a:p>
                      <a:pPr algn="just">
                        <a:lnSpc>
                          <a:spcPct val="150000"/>
                        </a:lnSpc>
                        <a:spcAft>
                          <a:spcPts val="0"/>
                        </a:spcAft>
                      </a:pPr>
                      <a:r>
                        <a:rPr lang="tr-TR" sz="1400">
                          <a:latin typeface="Times New Roman"/>
                          <a:ea typeface="Calibri"/>
                          <a:cs typeface="Times New Roman"/>
                        </a:rPr>
                        <a:t>Ev İşleri</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16:30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1,5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1640">
                <a:tc>
                  <a:txBody>
                    <a:bodyPr/>
                    <a:lstStyle/>
                    <a:p>
                      <a:pPr algn="just">
                        <a:lnSpc>
                          <a:spcPct val="150000"/>
                        </a:lnSpc>
                        <a:spcAft>
                          <a:spcPts val="0"/>
                        </a:spcAft>
                      </a:pPr>
                      <a:r>
                        <a:rPr lang="tr-TR" sz="1400">
                          <a:latin typeface="Times New Roman"/>
                          <a:ea typeface="Calibri"/>
                          <a:cs typeface="Times New Roman"/>
                        </a:rPr>
                        <a:t>Akşam Yemeği</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18:00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2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1640">
                <a:tc>
                  <a:txBody>
                    <a:bodyPr/>
                    <a:lstStyle/>
                    <a:p>
                      <a:pPr algn="just">
                        <a:lnSpc>
                          <a:spcPct val="150000"/>
                        </a:lnSpc>
                        <a:spcAft>
                          <a:spcPts val="0"/>
                        </a:spcAft>
                      </a:pPr>
                      <a:r>
                        <a:rPr lang="tr-TR" sz="1400">
                          <a:latin typeface="Times New Roman"/>
                          <a:ea typeface="Calibri"/>
                          <a:cs typeface="Times New Roman"/>
                        </a:rPr>
                        <a:t>TV İzleme-Kitap okuma-diğ.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19:00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4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91640">
                <a:tc>
                  <a:txBody>
                    <a:bodyPr/>
                    <a:lstStyle/>
                    <a:p>
                      <a:pPr algn="just">
                        <a:lnSpc>
                          <a:spcPct val="150000"/>
                        </a:lnSpc>
                        <a:spcAft>
                          <a:spcPts val="0"/>
                        </a:spcAft>
                      </a:pPr>
                      <a:r>
                        <a:rPr lang="tr-TR" sz="1400" dirty="0">
                          <a:latin typeface="Times New Roman"/>
                          <a:ea typeface="Calibri"/>
                          <a:cs typeface="Times New Roman"/>
                        </a:rPr>
                        <a:t>Uyuma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23:00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8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3 Dikdörtgen"/>
          <p:cNvSpPr/>
          <p:nvPr/>
        </p:nvSpPr>
        <p:spPr>
          <a:xfrm>
            <a:off x="563216" y="548680"/>
            <a:ext cx="7263527"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Örnek Zaman Cetveli</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2060848"/>
            <a:ext cx="7924800" cy="4413104"/>
          </a:xfrm>
        </p:spPr>
        <p:txBody>
          <a:bodyPr>
            <a:normAutofit/>
          </a:bodyPr>
          <a:lstStyle/>
          <a:p>
            <a:pPr>
              <a:buNone/>
            </a:pPr>
            <a:r>
              <a:rPr lang="tr-TR" dirty="0" smtClean="0"/>
              <a:t>		Zaman kaybına neden olan problemler planlama eksikliğinden, başka faaliyetlere yönelmekten, kararsızlıktan, dağınıklıktan ve kişisel sorunlardan dolayı ortaya çıkabilir. </a:t>
            </a:r>
          </a:p>
          <a:p>
            <a:pPr>
              <a:buNone/>
            </a:pPr>
            <a:endParaRPr lang="tr-TR" dirty="0" smtClean="0"/>
          </a:p>
          <a:p>
            <a:pPr>
              <a:buNone/>
            </a:pPr>
            <a:r>
              <a:rPr lang="tr-TR" dirty="0" smtClean="0"/>
              <a:t>		Zaman israfına neden olan bu faaliyetler belirlenip ortadan kaldırılması gerekir. Bunların tespiti ise zaman cetvellerindeki faaliyetlerin gözden geçirilmesi ile yapılır.</a:t>
            </a:r>
            <a:endParaRPr lang="tr-TR" dirty="0"/>
          </a:p>
        </p:txBody>
      </p:sp>
      <p:sp>
        <p:nvSpPr>
          <p:cNvPr id="7" name="6 Dikdörtgen"/>
          <p:cNvSpPr/>
          <p:nvPr/>
        </p:nvSpPr>
        <p:spPr>
          <a:xfrm>
            <a:off x="67976" y="404664"/>
            <a:ext cx="8536472" cy="1200329"/>
          </a:xfrm>
          <a:prstGeom prst="rect">
            <a:avLst/>
          </a:prstGeom>
          <a:noFill/>
        </p:spPr>
        <p:txBody>
          <a:bodyPr wrap="square" lIns="91440" tIns="45720" rIns="91440" bIns="45720">
            <a:spAutoFit/>
          </a:bodyPr>
          <a:lstStyle/>
          <a:p>
            <a:pPr algn="ctr">
              <a:buFont typeface="Wingdings" pitchFamily="2" charset="2"/>
              <a:buChar char="Ø"/>
            </a:pPr>
            <a:r>
              <a:rPr lang="tr-TR" sz="3600" b="1" cap="none" spc="0" dirty="0" smtClean="0">
                <a:ln w="1905"/>
                <a:solidFill>
                  <a:schemeClr val="accent5">
                    <a:lumMod val="60000"/>
                    <a:lumOff val="40000"/>
                  </a:schemeClr>
                </a:solidFill>
                <a:effectLst>
                  <a:innerShdw blurRad="69850" dist="43180" dir="5400000">
                    <a:srgbClr val="000000">
                      <a:alpha val="65000"/>
                    </a:srgbClr>
                  </a:innerShdw>
                </a:effectLst>
              </a:rPr>
              <a:t>ZAMAN PROBLEMLERİNİ TANIMLAMA</a:t>
            </a:r>
            <a:endParaRPr lang="tr-TR" sz="3600" b="1" cap="none" spc="0" dirty="0">
              <a:ln w="1905"/>
              <a:solidFill>
                <a:schemeClr val="accent5">
                  <a:lumMod val="60000"/>
                  <a:lumOff val="4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692696"/>
            <a:ext cx="7467600" cy="2664296"/>
          </a:xfrm>
        </p:spPr>
        <p:txBody>
          <a:bodyPr/>
          <a:lstStyle/>
          <a:p>
            <a:pPr algn="just">
              <a:buNone/>
            </a:pPr>
            <a:r>
              <a:rPr lang="tr-TR" dirty="0" smtClean="0"/>
              <a:t>   		</a:t>
            </a:r>
            <a:r>
              <a:rPr lang="en-US" dirty="0" smtClean="0"/>
              <a:t>Farkında olsak da olmasak da, yaşamımızın her gününde bu durum geçerlidir. Zaman “banka”dır. Ve size her gün istediğiniz gibi harcayabileceğiniz 86.400 saniye verilir. Ve bu saniyeleri kullanmayı başaramazsanız, onları ebediyen kaybedersiniz.</a:t>
            </a:r>
            <a:endParaRPr lang="tr-TR" dirty="0" smtClean="0"/>
          </a:p>
          <a:p>
            <a:pPr algn="just">
              <a:buNone/>
            </a:pPr>
            <a:endParaRPr lang="tr-TR" dirty="0"/>
          </a:p>
        </p:txBody>
      </p:sp>
      <p:pic>
        <p:nvPicPr>
          <p:cNvPr id="1026" name="Picture 2" descr="C:\Users\Rehberlik 2\Desktop\Zaman Görseller\time.jpg"/>
          <p:cNvPicPr>
            <a:picLocks noChangeAspect="1" noChangeArrowheads="1"/>
          </p:cNvPicPr>
          <p:nvPr/>
        </p:nvPicPr>
        <p:blipFill>
          <a:blip r:embed="rId2" cstate="print"/>
          <a:srcRect/>
          <a:stretch>
            <a:fillRect/>
          </a:stretch>
        </p:blipFill>
        <p:spPr bwMode="auto">
          <a:xfrm>
            <a:off x="0" y="2924944"/>
            <a:ext cx="9144000" cy="393305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50699" y="404664"/>
            <a:ext cx="6482672"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buFont typeface="Wingdings" pitchFamily="2" charset="2"/>
              <a:buChar char="Ø"/>
            </a:pPr>
            <a:r>
              <a:rPr lang="tr-TR" sz="4400" b="1" cap="none" spc="0" dirty="0" smtClean="0">
                <a:ln>
                  <a:prstDash val="solid"/>
                </a:ln>
                <a:solidFill>
                  <a:schemeClr val="accent5">
                    <a:lumMod val="60000"/>
                    <a:lumOff val="40000"/>
                  </a:schemeClr>
                </a:solidFill>
                <a:effectLst>
                  <a:outerShdw blurRad="88000" dist="50800" dir="5040000" algn="tl">
                    <a:schemeClr val="accent4">
                      <a:tint val="80000"/>
                      <a:satMod val="250000"/>
                      <a:alpha val="45000"/>
                    </a:schemeClr>
                  </a:outerShdw>
                </a:effectLst>
              </a:rPr>
              <a:t>KENDİNİ TANIMLAMA</a:t>
            </a:r>
            <a:endParaRPr lang="tr-TR" sz="4400" b="1" cap="none" spc="0" dirty="0">
              <a:ln>
                <a:prstDash val="solid"/>
              </a:ln>
              <a:solidFill>
                <a:schemeClr val="accent5">
                  <a:lumMod val="60000"/>
                  <a:lumOff val="40000"/>
                </a:schemeClr>
              </a:solidFill>
              <a:effectLst>
                <a:outerShdw blurRad="88000" dist="50800" dir="5040000" algn="tl">
                  <a:schemeClr val="accent4">
                    <a:tint val="80000"/>
                    <a:satMod val="250000"/>
                    <a:alpha val="45000"/>
                  </a:schemeClr>
                </a:outerShdw>
              </a:effectLst>
            </a:endParaRPr>
          </a:p>
        </p:txBody>
      </p:sp>
      <p:pic>
        <p:nvPicPr>
          <p:cNvPr id="16386" name="Picture 2" descr="http://1.bp.blogspot.com/_R-KiFKCK8rI/TQebCXtyIOI/AAAAAAAAAFM/V_m_M4uzMG4/s320/perception.jpg"/>
          <p:cNvPicPr>
            <a:picLocks noChangeAspect="1" noChangeArrowheads="1"/>
          </p:cNvPicPr>
          <p:nvPr/>
        </p:nvPicPr>
        <p:blipFill>
          <a:blip r:embed="rId2" cstate="print"/>
          <a:srcRect/>
          <a:stretch>
            <a:fillRect/>
          </a:stretch>
        </p:blipFill>
        <p:spPr bwMode="auto">
          <a:xfrm>
            <a:off x="539552" y="1340768"/>
            <a:ext cx="7416824" cy="511256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0" y="476672"/>
            <a:ext cx="8733481" cy="646331"/>
          </a:xfrm>
          <a:prstGeom prst="rect">
            <a:avLst/>
          </a:prstGeom>
          <a:noFill/>
        </p:spPr>
        <p:txBody>
          <a:bodyPr wrap="none" lIns="91440" tIns="45720" rIns="91440" bIns="45720">
            <a:spAutoFit/>
          </a:bodyPr>
          <a:lstStyle/>
          <a:p>
            <a:pPr algn="ctr">
              <a:buFont typeface="Wingdings" pitchFamily="2" charset="2"/>
              <a:buChar char="Ø"/>
            </a:pPr>
            <a:r>
              <a:rPr lang="tr-TR" sz="3600" b="1" dirty="0" smtClean="0">
                <a:ln w="1905"/>
                <a:solidFill>
                  <a:schemeClr val="accent5">
                    <a:lumMod val="60000"/>
                    <a:lumOff val="40000"/>
                  </a:schemeClr>
                </a:solidFill>
                <a:effectLst>
                  <a:innerShdw blurRad="69850" dist="43180" dir="5400000">
                    <a:srgbClr val="000000">
                      <a:alpha val="65000"/>
                    </a:srgbClr>
                  </a:innerShdw>
                </a:effectLst>
              </a:rPr>
              <a:t>AMAÇ VE ÖNCELİKLERİ BELİRLEME</a:t>
            </a:r>
          </a:p>
        </p:txBody>
      </p:sp>
      <p:sp>
        <p:nvSpPr>
          <p:cNvPr id="4" name="2 İçerik Yer Tutucusu"/>
          <p:cNvSpPr>
            <a:spLocks noGrp="1"/>
          </p:cNvSpPr>
          <p:nvPr>
            <p:ph sz="quarter" idx="1"/>
          </p:nvPr>
        </p:nvSpPr>
        <p:spPr/>
        <p:txBody>
          <a:bodyPr/>
          <a:lstStyle/>
          <a:p>
            <a:r>
              <a:rPr lang="tr-TR" dirty="0" smtClean="0"/>
              <a:t>Bu aşamada ilk olarak amaçlar belirlenir ve belirlenen amaçların öncelik sıralaması yapılır. Bireyin zamanı etkili bir şekilde yönetebilmesi için amaçları doğru, açık ve kesin olarak saptaması gerekir. </a:t>
            </a:r>
          </a:p>
          <a:p>
            <a:r>
              <a:rPr lang="tr-TR" dirty="0" smtClean="0"/>
              <a:t>Öncelikleri belirlemede esas olan işleri en önemlilerinden başlayarak sıralamaktır. Böylelikle birey önemsiz işleri hızlandırarak, önemli faaliyetlere daha çok zaman ayırmakta ve hedefine zamanına ulaşabilmektedir.</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lvl="0">
              <a:buFont typeface="Wingdings" pitchFamily="2" charset="2"/>
              <a:buChar char="Ø"/>
            </a:pPr>
            <a:r>
              <a:rPr lang="tr-TR" dirty="0" smtClean="0"/>
              <a:t>Belirgin olmalı: Yazıya dökülmemiş bir hedef hayal olmaktan başka birşeşy değildir.</a:t>
            </a:r>
          </a:p>
          <a:p>
            <a:pPr lvl="0">
              <a:buFont typeface="Wingdings" pitchFamily="2" charset="2"/>
              <a:buChar char="Ø"/>
            </a:pPr>
            <a:r>
              <a:rPr lang="tr-TR" dirty="0" smtClean="0"/>
              <a:t>Ölçülebilir olmalı: Ölçülemeyen bir şey geliştirilemez ve soyut bir ifade olarak kalır. </a:t>
            </a:r>
          </a:p>
          <a:p>
            <a:pPr lvl="0">
              <a:buFont typeface="Wingdings" pitchFamily="2" charset="2"/>
              <a:buChar char="Ø"/>
            </a:pPr>
            <a:r>
              <a:rPr lang="tr-TR" dirty="0" smtClean="0"/>
              <a:t>Uygulanabilir olmalı: Uygulanabilirliği yoksa hedef değildir. </a:t>
            </a:r>
          </a:p>
          <a:p>
            <a:pPr lvl="0">
              <a:buFont typeface="Wingdings" pitchFamily="2" charset="2"/>
              <a:buChar char="Ø"/>
            </a:pPr>
            <a:r>
              <a:rPr lang="tr-TR" dirty="0" smtClean="0"/>
              <a:t>Gerçekçi olmalı: Kendi imkanlarımıza, koşullarımıza uygun olmalıdır. </a:t>
            </a:r>
          </a:p>
          <a:p>
            <a:pPr>
              <a:buFont typeface="Wingdings" pitchFamily="2" charset="2"/>
              <a:buChar char="Ø"/>
            </a:pPr>
            <a:r>
              <a:rPr lang="tr-TR" dirty="0" smtClean="0"/>
              <a:t>Zamanlaması doğru yapılmalıdır. </a:t>
            </a:r>
            <a:endParaRPr lang="tr-TR" dirty="0"/>
          </a:p>
        </p:txBody>
      </p:sp>
      <p:sp>
        <p:nvSpPr>
          <p:cNvPr id="4" name="3 Dikdörtgen"/>
          <p:cNvSpPr/>
          <p:nvPr/>
        </p:nvSpPr>
        <p:spPr>
          <a:xfrm>
            <a:off x="611560" y="548680"/>
            <a:ext cx="3531736" cy="707886"/>
          </a:xfrm>
          <a:prstGeom prst="rect">
            <a:avLst/>
          </a:prstGeom>
          <a:noFill/>
        </p:spPr>
        <p:txBody>
          <a:bodyPr wrap="square" lIns="91440" tIns="45720" rIns="91440" bIns="45720">
            <a:spAutoFit/>
          </a:bodyPr>
          <a:lstStyle/>
          <a:p>
            <a:r>
              <a:rPr lang="tr-TR"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Hedefler;</a:t>
            </a:r>
            <a:endParaRPr lang="tr-TR"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3284984"/>
            <a:ext cx="8388424" cy="4873752"/>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tr-TR" sz="7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EISENHOWER MATRİSİ</a:t>
            </a:r>
            <a:endParaRPr lang="tr-TR" sz="7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5" name="4 Dikdörtgen"/>
          <p:cNvSpPr/>
          <p:nvPr/>
        </p:nvSpPr>
        <p:spPr>
          <a:xfrm>
            <a:off x="323528" y="836712"/>
            <a:ext cx="791755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cap="none" spc="0" dirty="0" smtClean="0">
                <a:ln/>
                <a:solidFill>
                  <a:schemeClr val="accent3"/>
                </a:solidFill>
                <a:effectLst/>
              </a:rPr>
              <a:t>Zaman yönetim tablosu</a:t>
            </a:r>
            <a:endParaRPr lang="tr-TR" sz="54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Rehberlik 2\Desktop\17a6cbf874ca0538e640c8afb21fac47--eisenhower[1].jpg"/>
          <p:cNvPicPr>
            <a:picLocks noGrp="1" noChangeAspect="1" noChangeArrowheads="1"/>
          </p:cNvPicPr>
          <p:nvPr>
            <p:ph sz="quarter" idx="1"/>
          </p:nvPr>
        </p:nvPicPr>
        <p:blipFill>
          <a:blip r:embed="rId2" cstate="print"/>
          <a:srcRect/>
          <a:stretch>
            <a:fillRect/>
          </a:stretch>
        </p:blipFill>
        <p:spPr bwMode="auto">
          <a:xfrm>
            <a:off x="179512" y="0"/>
            <a:ext cx="8568952" cy="6858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179512" y="1533465"/>
            <a:ext cx="8964488" cy="4401205"/>
          </a:xfrm>
          <a:prstGeom prst="rect">
            <a:avLst/>
          </a:prstGeom>
          <a:noFill/>
        </p:spPr>
        <p:txBody>
          <a:bodyPr wrap="square" rtlCol="0">
            <a:spAutoFit/>
          </a:bodyPr>
          <a:lstStyle/>
          <a:p>
            <a:endParaRPr lang="tr-TR" sz="2800" dirty="0" smtClean="0"/>
          </a:p>
          <a:p>
            <a:r>
              <a:rPr lang="tr-TR" sz="2800" dirty="0" smtClean="0"/>
              <a:t>           Tabloda olduğu gibi etkinliklerimizi dört kare       halinde sınıflandırabiliriz:</a:t>
            </a:r>
          </a:p>
          <a:p>
            <a:pPr marL="742950" indent="-742950"/>
            <a:r>
              <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 KARE</a:t>
            </a:r>
          </a:p>
          <a:p>
            <a:pPr marL="742950" indent="-742950"/>
            <a:endPar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marL="742950" indent="-742950"/>
            <a:r>
              <a:rPr lang="tr-TR" sz="2800" dirty="0" smtClean="0"/>
              <a:t>	 Hem acil hem de önemli olan işleri temsil</a:t>
            </a:r>
          </a:p>
          <a:p>
            <a:pPr marL="742950" indent="-742950"/>
            <a:r>
              <a:rPr lang="tr-TR" sz="2800" dirty="0" smtClean="0"/>
              <a:t> eder. Karede zaman geçirmemizgereklidir.Burası</a:t>
            </a:r>
          </a:p>
          <a:p>
            <a:pPr marL="742950" indent="-742950"/>
            <a:r>
              <a:rPr lang="tr-TR" sz="2800" dirty="0" smtClean="0"/>
              <a:t>işleri idare ettiğimiz, ürettiğimiz, deneyim ve yargı</a:t>
            </a:r>
          </a:p>
          <a:p>
            <a:pPr marL="742950" indent="-742950"/>
            <a:r>
              <a:rPr lang="tr-TR" sz="2800" dirty="0" smtClean="0"/>
              <a:t>yeteneğimizi bir çok ihtiyaca ve engele karşılık</a:t>
            </a:r>
          </a:p>
          <a:p>
            <a:pPr marL="742950" indent="-742950"/>
            <a:r>
              <a:rPr lang="tr-TR" sz="2800" dirty="0" smtClean="0"/>
              <a:t>vermek için devreye soktuğumuz yerdir.</a:t>
            </a:r>
            <a:endParaRPr lang="tr-TR" sz="2800" dirty="0"/>
          </a:p>
        </p:txBody>
      </p:sp>
      <p:sp>
        <p:nvSpPr>
          <p:cNvPr id="6" name="5 Dikdörtgen"/>
          <p:cNvSpPr/>
          <p:nvPr/>
        </p:nvSpPr>
        <p:spPr>
          <a:xfrm>
            <a:off x="-180528" y="0"/>
            <a:ext cx="90010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ZAMAN YÖNETİMİ TABLOSU</a:t>
            </a:r>
            <a:endParaRPr lang="tr-T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9144000" cy="6858000"/>
          </a:xfrm>
        </p:spPr>
        <p:txBody>
          <a:bodyPr/>
          <a:lstStyle/>
          <a:p>
            <a:pPr>
              <a:buNone/>
            </a:pPr>
            <a:endParaRPr lang="tr-TR" dirty="0" smtClean="0"/>
          </a:p>
          <a:p>
            <a:pPr>
              <a:buNone/>
            </a:pPr>
            <a:endParaRPr lang="tr-TR" dirty="0" smtClean="0"/>
          </a:p>
          <a:p>
            <a:pPr>
              <a:buNone/>
            </a:pPr>
            <a:endParaRPr lang="tr-TR" dirty="0" smtClean="0"/>
          </a:p>
          <a:p>
            <a:pPr>
              <a:buNone/>
            </a:pPr>
            <a:r>
              <a:rPr lang="tr-TR" dirty="0" smtClean="0"/>
              <a:t>		İkinci kare “önemli, ama acil olmayan” etkinlikleri içerir. Burası kalite karesidir. Uzun vadeli planlarımızı yaptığımız, ufkumuzu genişletip becerilerimizi artırdığımız alan burasıdır.</a:t>
            </a:r>
          </a:p>
          <a:p>
            <a:pPr>
              <a:buNone/>
            </a:pPr>
            <a:endParaRPr lang="tr-TR" dirty="0" smtClean="0"/>
          </a:p>
          <a:p>
            <a:pPr>
              <a:buNone/>
            </a:pPr>
            <a:endParaRPr lang="tr-TR" dirty="0" smtClean="0"/>
          </a:p>
          <a:p>
            <a:pPr>
              <a:buNone/>
            </a:pPr>
            <a:endParaRPr lang="tr-TR" dirty="0" smtClean="0"/>
          </a:p>
          <a:p>
            <a:pPr>
              <a:buNone/>
            </a:pPr>
            <a:r>
              <a:rPr lang="tr-TR" dirty="0" smtClean="0"/>
              <a:t>	Üçüncü kare, “ Acil ama önemsiz” şeyleri içerir. Burası “yanıltma” karesidir. Acil durumların verdiği hareket bizde önem yanılsamasına yol açar. </a:t>
            </a:r>
          </a:p>
          <a:p>
            <a:pPr>
              <a:buNone/>
            </a:pPr>
            <a:endParaRPr lang="tr-TR" dirty="0" smtClean="0"/>
          </a:p>
          <a:p>
            <a:pPr>
              <a:buNone/>
            </a:pPr>
            <a:endParaRPr lang="tr-TR" dirty="0"/>
          </a:p>
        </p:txBody>
      </p:sp>
      <p:sp>
        <p:nvSpPr>
          <p:cNvPr id="4" name="3 Dikdörtgen"/>
          <p:cNvSpPr/>
          <p:nvPr/>
        </p:nvSpPr>
        <p:spPr>
          <a:xfrm>
            <a:off x="251520" y="188640"/>
            <a:ext cx="2916183" cy="923330"/>
          </a:xfrm>
          <a:prstGeom prst="rect">
            <a:avLst/>
          </a:prstGeom>
          <a:noFill/>
        </p:spPr>
        <p:txBody>
          <a:bodyPr wrap="none" lIns="91440" tIns="45720" rIns="91440" bIns="45720">
            <a:spAutoFit/>
          </a:bodyPr>
          <a:lstStyle/>
          <a:p>
            <a:pPr algn="ct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II. KARE</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Dikdörtgen"/>
          <p:cNvSpPr/>
          <p:nvPr/>
        </p:nvSpPr>
        <p:spPr>
          <a:xfrm>
            <a:off x="179512" y="2780928"/>
            <a:ext cx="3108543" cy="923330"/>
          </a:xfrm>
          <a:prstGeom prst="rect">
            <a:avLst/>
          </a:prstGeom>
          <a:noFill/>
        </p:spPr>
        <p:txBody>
          <a:bodyPr wrap="none" lIns="91440" tIns="45720" rIns="91440" bIns="45720">
            <a:spAutoFit/>
          </a:bodyPr>
          <a:lstStyle/>
          <a:p>
            <a:pPr algn="ct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III. KARE</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548680"/>
            <a:ext cx="8229600" cy="4525963"/>
          </a:xfrm>
        </p:spPr>
        <p:txBody>
          <a:bodyPr>
            <a:normAutofit/>
          </a:bodyPr>
          <a:lstStyle/>
          <a:p>
            <a:pPr>
              <a:buNone/>
            </a:pPr>
            <a:endParaRPr lang="tr-TR" dirty="0" smtClean="0"/>
          </a:p>
          <a:p>
            <a:pPr>
              <a:buNone/>
            </a:pPr>
            <a:endParaRPr lang="tr-TR" dirty="0" smtClean="0"/>
          </a:p>
          <a:p>
            <a:pPr>
              <a:buNone/>
            </a:pPr>
            <a:r>
              <a:rPr lang="tr-TR" dirty="0" smtClean="0"/>
              <a:t>		Bu kare “aciliyeti de önemi de olmayan “ etkinliklere ayrılmıştır. Burası İsraf Karesidir. Aslında orada hiç zaman harcamamamız gerekir. Ama I. Ve III. Karelerde koşuşturmaktan o kadar yorgun düşeriz ki, sırf hayatta kalabilmek için IV. Kareye sığınırız. Tutkunluk derecesinde sudan romanlar okumak, bir alışkanlık halinde TV Showlarını izlemek IV. Kareye ait zaman tüketici etkinliklerdir.</a:t>
            </a:r>
            <a:endParaRPr lang="tr-TR" dirty="0"/>
          </a:p>
        </p:txBody>
      </p:sp>
      <p:sp>
        <p:nvSpPr>
          <p:cNvPr id="4" name="3 Dikdörtgen"/>
          <p:cNvSpPr/>
          <p:nvPr/>
        </p:nvSpPr>
        <p:spPr>
          <a:xfrm>
            <a:off x="251520" y="332656"/>
            <a:ext cx="3121945" cy="923330"/>
          </a:xfrm>
          <a:prstGeom prst="rect">
            <a:avLst/>
          </a:prstGeom>
          <a:noFill/>
        </p:spPr>
        <p:txBody>
          <a:bodyPr wrap="none" lIns="91440" tIns="45720" rIns="91440" bIns="45720">
            <a:spAutoFit/>
          </a:bodyPr>
          <a:lstStyle/>
          <a:p>
            <a:pPr algn="ctr"/>
            <a:r>
              <a:rPr lang="tr-TR"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IV. KARE</a:t>
            </a:r>
            <a:endParaRPr lang="tr-T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2132856"/>
            <a:ext cx="7467600" cy="4061048"/>
          </a:xfrm>
        </p:spPr>
        <p:txBody>
          <a:bodyPr/>
          <a:lstStyle/>
          <a:p>
            <a:r>
              <a:rPr lang="tr-TR" dirty="0" smtClean="0"/>
              <a:t>Bu aşama, daha önceden belirlenmiş amaç ve önceliklere ulaşmada izlenecek yolun, zaman kullanımının, görev ve kaynak dağılımının belirlenmesi ve planlanmasıdır.</a:t>
            </a:r>
            <a:endParaRPr lang="tr-TR" dirty="0"/>
          </a:p>
        </p:txBody>
      </p:sp>
      <p:sp>
        <p:nvSpPr>
          <p:cNvPr id="4" name="3 Dikdörtgen"/>
          <p:cNvSpPr/>
          <p:nvPr/>
        </p:nvSpPr>
        <p:spPr>
          <a:xfrm>
            <a:off x="-684584" y="188640"/>
            <a:ext cx="9001000" cy="1077218"/>
          </a:xfrm>
          <a:prstGeom prst="rect">
            <a:avLst/>
          </a:prstGeom>
          <a:noFill/>
        </p:spPr>
        <p:txBody>
          <a:bodyPr wrap="square" lIns="91440" tIns="45720" rIns="91440" bIns="45720">
            <a:spAutoFit/>
          </a:bodyPr>
          <a:lstStyle/>
          <a:p>
            <a:pPr lvl="3">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PROGRAM HEDEFLERİNİ UYGULAMA PLANLARINA  AKTARMA</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87016" y="332656"/>
            <a:ext cx="8856984" cy="1077218"/>
          </a:xfrm>
          <a:prstGeom prst="rect">
            <a:avLst/>
          </a:prstGeom>
          <a:noFill/>
        </p:spPr>
        <p:txBody>
          <a:bodyPr wrap="square" lIns="91440" tIns="45720" rIns="91440" bIns="45720">
            <a:spAutoFit/>
          </a:bodyPr>
          <a:lstStyle/>
          <a:p>
            <a:pPr>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GÜNLÜK PROGRAMLAR VE REHBERLER HAZIRLAMA</a:t>
            </a:r>
          </a:p>
        </p:txBody>
      </p:sp>
      <p:sp>
        <p:nvSpPr>
          <p:cNvPr id="5" name="2 İçerik Yer Tutucusu"/>
          <p:cNvSpPr>
            <a:spLocks noGrp="1"/>
          </p:cNvSpPr>
          <p:nvPr>
            <p:ph sz="quarter" idx="1"/>
          </p:nvPr>
        </p:nvSpPr>
        <p:spPr/>
        <p:txBody>
          <a:bodyPr/>
          <a:lstStyle/>
          <a:p>
            <a:r>
              <a:rPr lang="tr-TR" dirty="0" smtClean="0"/>
              <a:t>   Bu aşamada temel faaliyetleri oluşturan işlerle ilgili kısa plan ve programlar hazırlamak gerekmektedir. Kısa dönemli planlama ve programlama iki basamaktan oluşmaktadır: birinci basamak, bir haftalık süreyi kapsayan planlar ikinci basamak ise bir haftalık plandan yola çıkarak günlük faaliyet planlarını hazırlamaktır. Burada önemli olan etmen, planın her hafta yeniden düzenlemektir. </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404664"/>
            <a:ext cx="7924800" cy="4873752"/>
          </a:xfrm>
        </p:spPr>
        <p:txBody>
          <a:bodyPr/>
          <a:lstStyle/>
          <a:p>
            <a:pPr algn="just">
              <a:buNone/>
            </a:pPr>
            <a:r>
              <a:rPr lang="tr-TR" dirty="0" smtClean="0"/>
              <a:t>		</a:t>
            </a:r>
            <a:r>
              <a:rPr lang="tr-TR" sz="3200" dirty="0" smtClean="0"/>
              <a:t>İki insan arasındaki tek fark, sahip oldukları zaman değil bunu nasıl kullandıklarıdır.</a:t>
            </a:r>
            <a:endParaRPr lang="tr-TR" sz="3200" dirty="0"/>
          </a:p>
        </p:txBody>
      </p:sp>
      <p:pic>
        <p:nvPicPr>
          <p:cNvPr id="2050" name="Picture 2" descr="C:\Users\Rehberlik 2\Desktop\Zaman Görseller\tumblr_nluvfxkjRL1ur2ugvo1_1280.png"/>
          <p:cNvPicPr>
            <a:picLocks noChangeAspect="1" noChangeArrowheads="1"/>
          </p:cNvPicPr>
          <p:nvPr/>
        </p:nvPicPr>
        <p:blipFill>
          <a:blip r:embed="rId2" cstate="print"/>
          <a:srcRect/>
          <a:stretch>
            <a:fillRect/>
          </a:stretch>
        </p:blipFill>
        <p:spPr bwMode="auto">
          <a:xfrm>
            <a:off x="1691680" y="1988840"/>
            <a:ext cx="7452320" cy="486916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188640"/>
            <a:ext cx="8541304" cy="1077218"/>
          </a:xfrm>
          <a:prstGeom prst="rect">
            <a:avLst/>
          </a:prstGeom>
          <a:noFill/>
        </p:spPr>
        <p:txBody>
          <a:bodyPr wrap="square" lIns="91440" tIns="45720" rIns="91440" bIns="45720">
            <a:spAutoFit/>
          </a:bodyPr>
          <a:lstStyle/>
          <a:p>
            <a:pPr marL="514350" indent="-514350">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ZAMAN YÖNETİMİ TEKNİKLERİNİ GELİŞTİRME</a:t>
            </a:r>
          </a:p>
        </p:txBody>
      </p:sp>
      <p:sp>
        <p:nvSpPr>
          <p:cNvPr id="5" name="3 İçerik Yer Tutucusu"/>
          <p:cNvSpPr txBox="1">
            <a:spLocks noGrp="1"/>
          </p:cNvSpPr>
          <p:nvPr>
            <p:ph sz="quarter" idx="1"/>
          </p:nvPr>
        </p:nvSpPr>
        <p:spPr>
          <a:prstGeom prst="rect">
            <a:avLst/>
          </a:prstGeom>
          <a:noFill/>
        </p:spPr>
        <p:txBody>
          <a:bodyPr wrap="square" rtlCol="0">
            <a:spAutoFit/>
          </a:bodyPr>
          <a:lstStyle/>
          <a:p>
            <a:pPr lvl="0" fontAlgn="base">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Planlama yapmak</a:t>
            </a:r>
          </a:p>
          <a:p>
            <a:pPr lvl="0" fontAlgn="base">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Etkin Ve Hızlı Okuma Teknikleri</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Hayır Diyebilmek </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Calibri"/>
                <a:ea typeface="Calibri" pitchFamily="34" charset="0"/>
                <a:cs typeface="Times New Roman" pitchFamily="18" charset="0"/>
              </a:rPr>
              <a:t>Ç</a:t>
            </a:r>
            <a:r>
              <a:rPr lang="tr-TR" dirty="0" smtClean="0">
                <a:latin typeface="Times New Roman" pitchFamily="18" charset="0"/>
                <a:ea typeface="Calibri" pitchFamily="34" charset="0"/>
                <a:cs typeface="Times New Roman" pitchFamily="18" charset="0"/>
              </a:rPr>
              <a:t>abuk Ve Kesin Karar Vermek</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Ertelememek</a:t>
            </a:r>
            <a:endParaRPr lang="tr-TR" dirty="0" smtClean="0">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lang="tr-TR" dirty="0" smtClean="0">
                <a:latin typeface="Times New Roman" pitchFamily="18" charset="0"/>
                <a:ea typeface="Calibri" pitchFamily="34" charset="0"/>
                <a:cs typeface="Times New Roman" pitchFamily="18" charset="0"/>
              </a:rPr>
              <a:t>Not Almak </a:t>
            </a:r>
            <a:endParaRPr lang="tr-TR" dirty="0" smtClean="0">
              <a:latin typeface="Arial" pitchFamily="34" charset="0"/>
              <a:cs typeface="Arial" pitchFamily="34" charset="0"/>
            </a:endParaRPr>
          </a:p>
          <a:p>
            <a:endParaRPr lang="tr-T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87345" y="476672"/>
            <a:ext cx="7885055" cy="1077218"/>
          </a:xfrm>
          <a:prstGeom prst="rect">
            <a:avLst/>
          </a:prstGeom>
          <a:noFill/>
        </p:spPr>
        <p:txBody>
          <a:bodyPr wrap="square" lIns="91440" tIns="45720" rIns="91440" bIns="45720">
            <a:spAutoFit/>
          </a:bodyPr>
          <a:lstStyle/>
          <a:p>
            <a:pPr>
              <a:buFont typeface="Wingdings" pitchFamily="2" charset="2"/>
              <a:buChar char="Ø"/>
            </a:pPr>
            <a:r>
              <a:rPr lang="tr-TR" sz="3200" b="1" dirty="0" smtClean="0">
                <a:ln w="1905"/>
                <a:solidFill>
                  <a:schemeClr val="accent5">
                    <a:lumMod val="60000"/>
                    <a:lumOff val="40000"/>
                  </a:schemeClr>
                </a:solidFill>
                <a:effectLst>
                  <a:innerShdw blurRad="69850" dist="43180" dir="5400000">
                    <a:srgbClr val="000000">
                      <a:alpha val="65000"/>
                    </a:srgbClr>
                  </a:innerShdw>
                </a:effectLst>
              </a:rPr>
              <a:t>SÜRECİN İZLENMESİ VE YENİDEN ANALİZ</a:t>
            </a:r>
          </a:p>
        </p:txBody>
      </p:sp>
      <p:sp>
        <p:nvSpPr>
          <p:cNvPr id="5" name="2 İçerik Yer Tutucusu"/>
          <p:cNvSpPr>
            <a:spLocks noGrp="1"/>
          </p:cNvSpPr>
          <p:nvPr>
            <p:ph sz="quarter" idx="1"/>
          </p:nvPr>
        </p:nvSpPr>
        <p:spPr/>
        <p:txBody>
          <a:bodyPr/>
          <a:lstStyle/>
          <a:p>
            <a:r>
              <a:rPr lang="tr-TR" dirty="0" smtClean="0"/>
              <a:t>Bu aşama zaman yönetim sürecinde, hem uygulama sırasında hem de uygulamadan sonra ortaya çıkan aksaklıkları değerlendirerek hedefe ulaşılmasını sağlanmaktadır. “Unutulmamalıdır ki işlerin sonuçlarını değerlendirip, problemler ortaya konmazsa yapılan planlar, ne kadar mükemmel olursa olsun işlemeyecektir. İşleri izleme ve faaliyeti değerlendirmeyi tıpkı plan yapmak gibi alışkanlığa dönüştürmek gerekir.”</a:t>
            </a: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052736"/>
            <a:ext cx="7848872" cy="4873752"/>
          </a:xfrm>
        </p:spPr>
        <p:txBody>
          <a:bodyPr/>
          <a:lstStyle/>
          <a:p>
            <a:pPr marL="342900" indent="-342900">
              <a:lnSpc>
                <a:spcPct val="160000"/>
              </a:lnSpc>
              <a:spcBef>
                <a:spcPct val="20000"/>
              </a:spcBef>
              <a:buClr>
                <a:schemeClr val="hlink"/>
              </a:buClr>
              <a:buSzPct val="75000"/>
              <a:buFont typeface="Wingdings" pitchFamily="2" charset="2"/>
              <a:buChar char="l"/>
            </a:pPr>
            <a:r>
              <a:rPr lang="tr-TR" dirty="0" smtClean="0">
                <a:solidFill>
                  <a:schemeClr val="accent1">
                    <a:lumMod val="60000"/>
                    <a:lumOff val="40000"/>
                  </a:schemeClr>
                </a:solidFill>
              </a:rPr>
              <a:t>Kendimize bir enerji çemberi çizmeliyiz. </a:t>
            </a:r>
          </a:p>
          <a:p>
            <a:pPr marL="342900" indent="-342900">
              <a:lnSpc>
                <a:spcPct val="160000"/>
              </a:lnSpc>
              <a:spcBef>
                <a:spcPct val="20000"/>
              </a:spcBef>
              <a:buClr>
                <a:schemeClr val="hlink"/>
              </a:buClr>
              <a:buSzPct val="75000"/>
              <a:buFont typeface="Wingdings" pitchFamily="2" charset="2"/>
              <a:buChar char="l"/>
            </a:pPr>
            <a:r>
              <a:rPr lang="tr-TR" dirty="0" smtClean="0">
                <a:solidFill>
                  <a:schemeClr val="accent1">
                    <a:lumMod val="60000"/>
                    <a:lumOff val="40000"/>
                  </a:schemeClr>
                </a:solidFill>
              </a:rPr>
              <a:t>Günün en iyi ve en verimli zamanını tespit etmeliyiz.</a:t>
            </a:r>
          </a:p>
          <a:p>
            <a:endParaRPr lang="tr-TR" dirty="0"/>
          </a:p>
        </p:txBody>
      </p:sp>
      <p:sp>
        <p:nvSpPr>
          <p:cNvPr id="4" name="3 Dikdörtgen"/>
          <p:cNvSpPr/>
          <p:nvPr/>
        </p:nvSpPr>
        <p:spPr>
          <a:xfrm>
            <a:off x="534617" y="188640"/>
            <a:ext cx="45320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solidFill>
                  <a:schemeClr val="accent4">
                    <a:lumMod val="75000"/>
                  </a:schemeClr>
                </a:solidFill>
                <a:effectLst>
                  <a:outerShdw blurRad="76200" dist="50800" dir="5400000" algn="tl" rotWithShape="0">
                    <a:srgbClr val="000000">
                      <a:alpha val="65000"/>
                    </a:srgbClr>
                  </a:outerShdw>
                </a:effectLst>
              </a:rPr>
              <a:t>En İyi Zaman</a:t>
            </a:r>
            <a:endParaRPr lang="tr-TR" sz="5400" b="1" spc="50" dirty="0">
              <a:ln w="11430"/>
              <a:solidFill>
                <a:schemeClr val="accent4">
                  <a:lumMod val="75000"/>
                </a:schemeClr>
              </a:solidFill>
              <a:effectLst>
                <a:outerShdw blurRad="76200" dist="50800" dir="5400000" algn="tl" rotWithShape="0">
                  <a:srgbClr val="000000">
                    <a:alpha val="65000"/>
                  </a:srgbClr>
                </a:outerShdw>
              </a:effectLst>
            </a:endParaRPr>
          </a:p>
        </p:txBody>
      </p:sp>
      <p:pic>
        <p:nvPicPr>
          <p:cNvPr id="15361" name="Picture 1" descr="C:\Users\Rehberlik 2\Desktop\Zaman Görseller\increase-your-energy-levels.jpg"/>
          <p:cNvPicPr>
            <a:picLocks noChangeAspect="1" noChangeArrowheads="1"/>
          </p:cNvPicPr>
          <p:nvPr/>
        </p:nvPicPr>
        <p:blipFill>
          <a:blip r:embed="rId2" cstate="print"/>
          <a:srcRect/>
          <a:stretch>
            <a:fillRect/>
          </a:stretch>
        </p:blipFill>
        <p:spPr bwMode="auto">
          <a:xfrm>
            <a:off x="0" y="2852936"/>
            <a:ext cx="9144000" cy="4005064"/>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noGrp="1"/>
          </p:cNvGrpSpPr>
          <p:nvPr/>
        </p:nvGrpSpPr>
        <p:grpSpPr bwMode="auto">
          <a:xfrm>
            <a:off x="467544" y="908720"/>
            <a:ext cx="8229600" cy="4525963"/>
            <a:chOff x="1875" y="2679"/>
            <a:chExt cx="9260" cy="6078"/>
          </a:xfrm>
        </p:grpSpPr>
        <p:cxnSp>
          <p:nvCxnSpPr>
            <p:cNvPr id="5" name="AutoShape 12"/>
            <p:cNvCxnSpPr>
              <a:cxnSpLocks noChangeShapeType="1"/>
            </p:cNvCxnSpPr>
            <p:nvPr/>
          </p:nvCxnSpPr>
          <p:spPr bwMode="auto">
            <a:xfrm flipV="1">
              <a:off x="1875" y="2679"/>
              <a:ext cx="0" cy="6078"/>
            </a:xfrm>
            <a:prstGeom prst="straightConnector1">
              <a:avLst/>
            </a:prstGeom>
            <a:noFill/>
            <a:ln w="9525">
              <a:solidFill>
                <a:srgbClr val="000000"/>
              </a:solidFill>
              <a:round/>
              <a:headEnd/>
              <a:tailEnd type="triangle" w="med" len="med"/>
            </a:ln>
          </p:spPr>
        </p:cxnSp>
        <p:cxnSp>
          <p:nvCxnSpPr>
            <p:cNvPr id="6" name="AutoShape 13"/>
            <p:cNvCxnSpPr>
              <a:cxnSpLocks noChangeShapeType="1"/>
            </p:cNvCxnSpPr>
            <p:nvPr/>
          </p:nvCxnSpPr>
          <p:spPr bwMode="auto">
            <a:xfrm>
              <a:off x="1875" y="8757"/>
              <a:ext cx="9260" cy="0"/>
            </a:xfrm>
            <a:prstGeom prst="straightConnector1">
              <a:avLst/>
            </a:prstGeom>
            <a:noFill/>
            <a:ln w="9525">
              <a:solidFill>
                <a:srgbClr val="000000"/>
              </a:solidFill>
              <a:round/>
              <a:headEnd/>
              <a:tailEnd type="triangle" w="med" len="med"/>
            </a:ln>
          </p:spPr>
        </p:cxnSp>
        <p:cxnSp>
          <p:nvCxnSpPr>
            <p:cNvPr id="7" name="AutoShape 14"/>
            <p:cNvCxnSpPr>
              <a:cxnSpLocks noChangeShapeType="1"/>
            </p:cNvCxnSpPr>
            <p:nvPr/>
          </p:nvCxnSpPr>
          <p:spPr bwMode="auto">
            <a:xfrm>
              <a:off x="1875" y="4069"/>
              <a:ext cx="1273" cy="117"/>
            </a:xfrm>
            <a:prstGeom prst="straightConnector1">
              <a:avLst/>
            </a:prstGeom>
            <a:noFill/>
            <a:ln w="9525">
              <a:solidFill>
                <a:srgbClr val="000000"/>
              </a:solidFill>
              <a:round/>
              <a:headEnd/>
              <a:tailEnd/>
            </a:ln>
          </p:spPr>
        </p:cxnSp>
        <p:cxnSp>
          <p:nvCxnSpPr>
            <p:cNvPr id="8" name="AutoShape 15"/>
            <p:cNvCxnSpPr>
              <a:cxnSpLocks noChangeShapeType="1"/>
            </p:cNvCxnSpPr>
            <p:nvPr/>
          </p:nvCxnSpPr>
          <p:spPr bwMode="auto">
            <a:xfrm>
              <a:off x="3148" y="4186"/>
              <a:ext cx="703" cy="301"/>
            </a:xfrm>
            <a:prstGeom prst="straightConnector1">
              <a:avLst/>
            </a:prstGeom>
            <a:noFill/>
            <a:ln w="9525">
              <a:solidFill>
                <a:srgbClr val="000000"/>
              </a:solidFill>
              <a:round/>
              <a:headEnd/>
              <a:tailEnd/>
            </a:ln>
          </p:spPr>
        </p:cxnSp>
        <p:cxnSp>
          <p:nvCxnSpPr>
            <p:cNvPr id="9" name="AutoShape 16"/>
            <p:cNvCxnSpPr>
              <a:cxnSpLocks noChangeShapeType="1"/>
            </p:cNvCxnSpPr>
            <p:nvPr/>
          </p:nvCxnSpPr>
          <p:spPr bwMode="auto">
            <a:xfrm>
              <a:off x="3851" y="4487"/>
              <a:ext cx="419" cy="469"/>
            </a:xfrm>
            <a:prstGeom prst="straightConnector1">
              <a:avLst/>
            </a:prstGeom>
            <a:noFill/>
            <a:ln w="9525">
              <a:solidFill>
                <a:srgbClr val="000000"/>
              </a:solidFill>
              <a:round/>
              <a:headEnd/>
              <a:tailEnd/>
            </a:ln>
          </p:spPr>
        </p:cxnSp>
        <p:cxnSp>
          <p:nvCxnSpPr>
            <p:cNvPr id="10" name="AutoShape 17"/>
            <p:cNvCxnSpPr>
              <a:cxnSpLocks noChangeShapeType="1"/>
            </p:cNvCxnSpPr>
            <p:nvPr/>
          </p:nvCxnSpPr>
          <p:spPr bwMode="auto">
            <a:xfrm>
              <a:off x="4270" y="4956"/>
              <a:ext cx="385" cy="871"/>
            </a:xfrm>
            <a:prstGeom prst="straightConnector1">
              <a:avLst/>
            </a:prstGeom>
            <a:noFill/>
            <a:ln w="9525">
              <a:solidFill>
                <a:srgbClr val="000000"/>
              </a:solidFill>
              <a:round/>
              <a:headEnd/>
              <a:tailEnd/>
            </a:ln>
          </p:spPr>
        </p:cxnSp>
        <p:cxnSp>
          <p:nvCxnSpPr>
            <p:cNvPr id="11" name="AutoShape 18"/>
            <p:cNvCxnSpPr>
              <a:cxnSpLocks noChangeShapeType="1"/>
            </p:cNvCxnSpPr>
            <p:nvPr/>
          </p:nvCxnSpPr>
          <p:spPr bwMode="auto">
            <a:xfrm>
              <a:off x="4655" y="5827"/>
              <a:ext cx="368" cy="1775"/>
            </a:xfrm>
            <a:prstGeom prst="straightConnector1">
              <a:avLst/>
            </a:prstGeom>
            <a:noFill/>
            <a:ln w="9525">
              <a:solidFill>
                <a:srgbClr val="000000"/>
              </a:solidFill>
              <a:round/>
              <a:headEnd/>
              <a:tailEnd/>
            </a:ln>
          </p:spPr>
        </p:cxnSp>
        <p:cxnSp>
          <p:nvCxnSpPr>
            <p:cNvPr id="12" name="AutoShape 19"/>
            <p:cNvCxnSpPr>
              <a:cxnSpLocks noChangeShapeType="1"/>
            </p:cNvCxnSpPr>
            <p:nvPr/>
          </p:nvCxnSpPr>
          <p:spPr bwMode="auto">
            <a:xfrm>
              <a:off x="5023" y="7602"/>
              <a:ext cx="235" cy="234"/>
            </a:xfrm>
            <a:prstGeom prst="straightConnector1">
              <a:avLst/>
            </a:prstGeom>
            <a:noFill/>
            <a:ln w="9525">
              <a:solidFill>
                <a:srgbClr val="000000"/>
              </a:solidFill>
              <a:round/>
              <a:headEnd/>
              <a:tailEnd/>
            </a:ln>
          </p:spPr>
        </p:cxnSp>
        <p:cxnSp>
          <p:nvCxnSpPr>
            <p:cNvPr id="13" name="AutoShape 20"/>
            <p:cNvCxnSpPr>
              <a:cxnSpLocks noChangeShapeType="1"/>
            </p:cNvCxnSpPr>
            <p:nvPr/>
          </p:nvCxnSpPr>
          <p:spPr bwMode="auto">
            <a:xfrm>
              <a:off x="5258" y="7853"/>
              <a:ext cx="535" cy="0"/>
            </a:xfrm>
            <a:prstGeom prst="straightConnector1">
              <a:avLst/>
            </a:prstGeom>
            <a:noFill/>
            <a:ln w="9525">
              <a:solidFill>
                <a:srgbClr val="000000"/>
              </a:solidFill>
              <a:round/>
              <a:headEnd/>
              <a:tailEnd/>
            </a:ln>
          </p:spPr>
        </p:cxnSp>
        <p:cxnSp>
          <p:nvCxnSpPr>
            <p:cNvPr id="14" name="AutoShape 21"/>
            <p:cNvCxnSpPr>
              <a:cxnSpLocks noChangeShapeType="1"/>
            </p:cNvCxnSpPr>
            <p:nvPr/>
          </p:nvCxnSpPr>
          <p:spPr bwMode="auto">
            <a:xfrm flipV="1">
              <a:off x="5793" y="7602"/>
              <a:ext cx="218" cy="234"/>
            </a:xfrm>
            <a:prstGeom prst="straightConnector1">
              <a:avLst/>
            </a:prstGeom>
            <a:noFill/>
            <a:ln w="9525">
              <a:solidFill>
                <a:srgbClr val="000000"/>
              </a:solidFill>
              <a:round/>
              <a:headEnd/>
              <a:tailEnd/>
            </a:ln>
          </p:spPr>
        </p:cxnSp>
        <p:cxnSp>
          <p:nvCxnSpPr>
            <p:cNvPr id="15" name="AutoShape 22"/>
            <p:cNvCxnSpPr>
              <a:cxnSpLocks noChangeShapeType="1"/>
            </p:cNvCxnSpPr>
            <p:nvPr/>
          </p:nvCxnSpPr>
          <p:spPr bwMode="auto">
            <a:xfrm flipV="1">
              <a:off x="6011" y="6714"/>
              <a:ext cx="436" cy="888"/>
            </a:xfrm>
            <a:prstGeom prst="straightConnector1">
              <a:avLst/>
            </a:prstGeom>
            <a:noFill/>
            <a:ln w="9525">
              <a:solidFill>
                <a:srgbClr val="000000"/>
              </a:solidFill>
              <a:round/>
              <a:headEnd/>
              <a:tailEnd/>
            </a:ln>
          </p:spPr>
        </p:cxnSp>
        <p:cxnSp>
          <p:nvCxnSpPr>
            <p:cNvPr id="16" name="AutoShape 23"/>
            <p:cNvCxnSpPr>
              <a:cxnSpLocks noChangeShapeType="1"/>
            </p:cNvCxnSpPr>
            <p:nvPr/>
          </p:nvCxnSpPr>
          <p:spPr bwMode="auto">
            <a:xfrm flipV="1">
              <a:off x="6447" y="6497"/>
              <a:ext cx="284" cy="217"/>
            </a:xfrm>
            <a:prstGeom prst="straightConnector1">
              <a:avLst/>
            </a:prstGeom>
            <a:noFill/>
            <a:ln w="9525">
              <a:solidFill>
                <a:srgbClr val="000000"/>
              </a:solidFill>
              <a:round/>
              <a:headEnd/>
              <a:tailEnd/>
            </a:ln>
          </p:spPr>
        </p:cxnSp>
        <p:cxnSp>
          <p:nvCxnSpPr>
            <p:cNvPr id="17" name="AutoShape 24"/>
            <p:cNvCxnSpPr>
              <a:cxnSpLocks noChangeShapeType="1"/>
            </p:cNvCxnSpPr>
            <p:nvPr/>
          </p:nvCxnSpPr>
          <p:spPr bwMode="auto">
            <a:xfrm>
              <a:off x="6731" y="6497"/>
              <a:ext cx="436" cy="0"/>
            </a:xfrm>
            <a:prstGeom prst="straightConnector1">
              <a:avLst/>
            </a:prstGeom>
            <a:noFill/>
            <a:ln w="9525">
              <a:solidFill>
                <a:srgbClr val="000000"/>
              </a:solidFill>
              <a:round/>
              <a:headEnd/>
              <a:tailEnd/>
            </a:ln>
          </p:spPr>
        </p:cxnSp>
        <p:cxnSp>
          <p:nvCxnSpPr>
            <p:cNvPr id="18" name="AutoShape 25"/>
            <p:cNvCxnSpPr>
              <a:cxnSpLocks noChangeShapeType="1"/>
            </p:cNvCxnSpPr>
            <p:nvPr/>
          </p:nvCxnSpPr>
          <p:spPr bwMode="auto">
            <a:xfrm>
              <a:off x="7167" y="6497"/>
              <a:ext cx="234" cy="217"/>
            </a:xfrm>
            <a:prstGeom prst="straightConnector1">
              <a:avLst/>
            </a:prstGeom>
            <a:noFill/>
            <a:ln w="9525">
              <a:solidFill>
                <a:srgbClr val="000000"/>
              </a:solidFill>
              <a:round/>
              <a:headEnd/>
              <a:tailEnd/>
            </a:ln>
          </p:spPr>
        </p:cxnSp>
        <p:cxnSp>
          <p:nvCxnSpPr>
            <p:cNvPr id="19" name="AutoShape 26"/>
            <p:cNvCxnSpPr>
              <a:cxnSpLocks noChangeShapeType="1"/>
            </p:cNvCxnSpPr>
            <p:nvPr/>
          </p:nvCxnSpPr>
          <p:spPr bwMode="auto">
            <a:xfrm>
              <a:off x="7401" y="6714"/>
              <a:ext cx="502" cy="1457"/>
            </a:xfrm>
            <a:prstGeom prst="straightConnector1">
              <a:avLst/>
            </a:prstGeom>
            <a:noFill/>
            <a:ln w="9525">
              <a:solidFill>
                <a:srgbClr val="000000"/>
              </a:solidFill>
              <a:round/>
              <a:headEnd/>
              <a:tailEnd/>
            </a:ln>
          </p:spPr>
        </p:cxnSp>
        <p:cxnSp>
          <p:nvCxnSpPr>
            <p:cNvPr id="20" name="AutoShape 27"/>
            <p:cNvCxnSpPr>
              <a:cxnSpLocks noChangeShapeType="1"/>
            </p:cNvCxnSpPr>
            <p:nvPr/>
          </p:nvCxnSpPr>
          <p:spPr bwMode="auto">
            <a:xfrm>
              <a:off x="7903" y="8171"/>
              <a:ext cx="235" cy="168"/>
            </a:xfrm>
            <a:prstGeom prst="straightConnector1">
              <a:avLst/>
            </a:prstGeom>
            <a:noFill/>
            <a:ln w="9525">
              <a:solidFill>
                <a:srgbClr val="000000"/>
              </a:solidFill>
              <a:round/>
              <a:headEnd/>
              <a:tailEnd/>
            </a:ln>
          </p:spPr>
        </p:cxnSp>
        <p:cxnSp>
          <p:nvCxnSpPr>
            <p:cNvPr id="21" name="AutoShape 28"/>
            <p:cNvCxnSpPr>
              <a:cxnSpLocks noChangeShapeType="1"/>
            </p:cNvCxnSpPr>
            <p:nvPr/>
          </p:nvCxnSpPr>
          <p:spPr bwMode="auto">
            <a:xfrm>
              <a:off x="8138" y="8339"/>
              <a:ext cx="234" cy="0"/>
            </a:xfrm>
            <a:prstGeom prst="straightConnector1">
              <a:avLst/>
            </a:prstGeom>
            <a:noFill/>
            <a:ln w="9525">
              <a:solidFill>
                <a:srgbClr val="000000"/>
              </a:solidFill>
              <a:round/>
              <a:headEnd/>
              <a:tailEnd/>
            </a:ln>
          </p:spPr>
        </p:cxnSp>
        <p:cxnSp>
          <p:nvCxnSpPr>
            <p:cNvPr id="22" name="AutoShape 29"/>
            <p:cNvCxnSpPr>
              <a:cxnSpLocks noChangeShapeType="1"/>
            </p:cNvCxnSpPr>
            <p:nvPr/>
          </p:nvCxnSpPr>
          <p:spPr bwMode="auto">
            <a:xfrm flipV="1">
              <a:off x="8372" y="8171"/>
              <a:ext cx="151" cy="168"/>
            </a:xfrm>
            <a:prstGeom prst="straightConnector1">
              <a:avLst/>
            </a:prstGeom>
            <a:noFill/>
            <a:ln w="9525">
              <a:solidFill>
                <a:srgbClr val="000000"/>
              </a:solidFill>
              <a:round/>
              <a:headEnd/>
              <a:tailEnd/>
            </a:ln>
          </p:spPr>
        </p:cxnSp>
        <p:cxnSp>
          <p:nvCxnSpPr>
            <p:cNvPr id="23" name="AutoShape 30"/>
            <p:cNvCxnSpPr>
              <a:cxnSpLocks noChangeShapeType="1"/>
            </p:cNvCxnSpPr>
            <p:nvPr/>
          </p:nvCxnSpPr>
          <p:spPr bwMode="auto">
            <a:xfrm flipV="1">
              <a:off x="8523" y="7284"/>
              <a:ext cx="452" cy="887"/>
            </a:xfrm>
            <a:prstGeom prst="straightConnector1">
              <a:avLst/>
            </a:prstGeom>
            <a:noFill/>
            <a:ln w="9525">
              <a:solidFill>
                <a:srgbClr val="000000"/>
              </a:solidFill>
              <a:round/>
              <a:headEnd/>
              <a:tailEnd/>
            </a:ln>
          </p:spPr>
        </p:cxnSp>
        <p:cxnSp>
          <p:nvCxnSpPr>
            <p:cNvPr id="24" name="AutoShape 31"/>
            <p:cNvCxnSpPr>
              <a:cxnSpLocks noChangeShapeType="1"/>
            </p:cNvCxnSpPr>
            <p:nvPr/>
          </p:nvCxnSpPr>
          <p:spPr bwMode="auto">
            <a:xfrm flipV="1">
              <a:off x="8975" y="7133"/>
              <a:ext cx="402" cy="151"/>
            </a:xfrm>
            <a:prstGeom prst="straightConnector1">
              <a:avLst/>
            </a:prstGeom>
            <a:noFill/>
            <a:ln w="9525">
              <a:solidFill>
                <a:srgbClr val="000000"/>
              </a:solidFill>
              <a:round/>
              <a:headEnd/>
              <a:tailEnd/>
            </a:ln>
          </p:spPr>
        </p:cxnSp>
        <p:cxnSp>
          <p:nvCxnSpPr>
            <p:cNvPr id="25" name="AutoShape 32"/>
            <p:cNvCxnSpPr>
              <a:cxnSpLocks noChangeShapeType="1"/>
            </p:cNvCxnSpPr>
            <p:nvPr/>
          </p:nvCxnSpPr>
          <p:spPr bwMode="auto">
            <a:xfrm>
              <a:off x="9377" y="7133"/>
              <a:ext cx="318" cy="0"/>
            </a:xfrm>
            <a:prstGeom prst="straightConnector1">
              <a:avLst/>
            </a:prstGeom>
            <a:noFill/>
            <a:ln w="9525">
              <a:solidFill>
                <a:srgbClr val="000000"/>
              </a:solidFill>
              <a:round/>
              <a:headEnd/>
              <a:tailEnd/>
            </a:ln>
          </p:spPr>
        </p:cxnSp>
        <p:cxnSp>
          <p:nvCxnSpPr>
            <p:cNvPr id="26" name="AutoShape 33"/>
            <p:cNvCxnSpPr>
              <a:cxnSpLocks noChangeShapeType="1"/>
            </p:cNvCxnSpPr>
            <p:nvPr/>
          </p:nvCxnSpPr>
          <p:spPr bwMode="auto">
            <a:xfrm>
              <a:off x="9695" y="7133"/>
              <a:ext cx="1256" cy="368"/>
            </a:xfrm>
            <a:prstGeom prst="straightConnector1">
              <a:avLst/>
            </a:prstGeom>
            <a:noFill/>
            <a:ln w="9525">
              <a:solidFill>
                <a:srgbClr val="000000"/>
              </a:solidFill>
              <a:round/>
              <a:headEnd/>
              <a:tailEnd/>
            </a:ln>
          </p:spPr>
        </p:cxnSp>
      </p:grpSp>
      <p:sp>
        <p:nvSpPr>
          <p:cNvPr id="27" name="Text Box 7"/>
          <p:cNvSpPr txBox="1">
            <a:spLocks noChangeArrowheads="1"/>
          </p:cNvSpPr>
          <p:nvPr/>
        </p:nvSpPr>
        <p:spPr bwMode="auto">
          <a:xfrm>
            <a:off x="827584" y="5733256"/>
            <a:ext cx="1439863" cy="368300"/>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sabah saatleri</a:t>
            </a:r>
          </a:p>
        </p:txBody>
      </p:sp>
      <p:sp>
        <p:nvSpPr>
          <p:cNvPr id="28" name="Text Box 7"/>
          <p:cNvSpPr txBox="1">
            <a:spLocks noChangeArrowheads="1"/>
          </p:cNvSpPr>
          <p:nvPr/>
        </p:nvSpPr>
        <p:spPr bwMode="auto">
          <a:xfrm>
            <a:off x="3275856" y="5661248"/>
            <a:ext cx="647700" cy="646113"/>
          </a:xfrm>
          <a:prstGeom prst="rect">
            <a:avLst/>
          </a:prstGeom>
          <a:noFill/>
          <a:ln w="9525">
            <a:noFill/>
            <a:miter lim="800000"/>
            <a:headEnd/>
            <a:tailEnd/>
          </a:ln>
        </p:spPr>
        <p:txBody>
          <a:bodyPr>
            <a:spAutoFit/>
          </a:bodyPr>
          <a:lstStyle/>
          <a:p>
            <a:pPr algn="ctr" eaLnBrk="0" hangingPunct="0"/>
            <a:r>
              <a:rPr lang="tr-TR" dirty="0">
                <a:solidFill>
                  <a:srgbClr val="000066"/>
                </a:solidFill>
                <a:latin typeface="Times New Roman" pitchFamily="18" charset="0"/>
              </a:rPr>
              <a:t>öğle </a:t>
            </a:r>
          </a:p>
          <a:p>
            <a:pPr algn="ctr" eaLnBrk="0" hangingPunct="0"/>
            <a:r>
              <a:rPr lang="tr-TR" dirty="0">
                <a:solidFill>
                  <a:srgbClr val="000066"/>
                </a:solidFill>
                <a:latin typeface="Times New Roman" pitchFamily="18" charset="0"/>
              </a:rPr>
              <a:t>arası</a:t>
            </a:r>
          </a:p>
        </p:txBody>
      </p:sp>
      <p:sp>
        <p:nvSpPr>
          <p:cNvPr id="29" name="Text Box 7"/>
          <p:cNvSpPr txBox="1">
            <a:spLocks noChangeArrowheads="1"/>
          </p:cNvSpPr>
          <p:nvPr/>
        </p:nvSpPr>
        <p:spPr bwMode="auto">
          <a:xfrm>
            <a:off x="4355976" y="5733256"/>
            <a:ext cx="1008063" cy="647700"/>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öğleden sonra</a:t>
            </a:r>
          </a:p>
        </p:txBody>
      </p:sp>
      <p:sp>
        <p:nvSpPr>
          <p:cNvPr id="30" name="Text Box 7"/>
          <p:cNvSpPr txBox="1">
            <a:spLocks noChangeArrowheads="1"/>
          </p:cNvSpPr>
          <p:nvPr/>
        </p:nvSpPr>
        <p:spPr bwMode="auto">
          <a:xfrm>
            <a:off x="5580112" y="5733256"/>
            <a:ext cx="1008063" cy="646331"/>
          </a:xfrm>
          <a:prstGeom prst="rect">
            <a:avLst/>
          </a:prstGeom>
          <a:noFill/>
          <a:ln w="9525">
            <a:noFill/>
            <a:miter lim="800000"/>
            <a:headEnd/>
            <a:tailEnd/>
          </a:ln>
        </p:spPr>
        <p:txBody>
          <a:bodyPr>
            <a:spAutoFit/>
          </a:bodyPr>
          <a:lstStyle/>
          <a:p>
            <a:pPr algn="ctr" eaLnBrk="0" hangingPunct="0">
              <a:spcBef>
                <a:spcPct val="50000"/>
              </a:spcBef>
            </a:pPr>
            <a:r>
              <a:rPr lang="tr-TR" dirty="0" smtClean="0">
                <a:solidFill>
                  <a:srgbClr val="000066"/>
                </a:solidFill>
                <a:latin typeface="Times New Roman" pitchFamily="18" charset="0"/>
              </a:rPr>
              <a:t>Okul sonu</a:t>
            </a:r>
            <a:endParaRPr lang="tr-TR" dirty="0">
              <a:solidFill>
                <a:srgbClr val="000066"/>
              </a:solidFill>
              <a:latin typeface="Times New Roman" pitchFamily="18" charset="0"/>
            </a:endParaRPr>
          </a:p>
        </p:txBody>
      </p:sp>
      <p:sp>
        <p:nvSpPr>
          <p:cNvPr id="31" name="Text Box 7"/>
          <p:cNvSpPr txBox="1">
            <a:spLocks noChangeArrowheads="1"/>
          </p:cNvSpPr>
          <p:nvPr/>
        </p:nvSpPr>
        <p:spPr bwMode="auto">
          <a:xfrm>
            <a:off x="6876256" y="5877272"/>
            <a:ext cx="1512887" cy="369887"/>
          </a:xfrm>
          <a:prstGeom prst="rect">
            <a:avLst/>
          </a:prstGeom>
          <a:noFill/>
          <a:ln w="9525">
            <a:noFill/>
            <a:miter lim="800000"/>
            <a:headEnd/>
            <a:tailEnd/>
          </a:ln>
        </p:spPr>
        <p:txBody>
          <a:bodyPr>
            <a:spAutoFit/>
          </a:bodyPr>
          <a:lstStyle/>
          <a:p>
            <a:pPr algn="ctr" eaLnBrk="0" hangingPunct="0">
              <a:spcBef>
                <a:spcPct val="50000"/>
              </a:spcBef>
            </a:pPr>
            <a:r>
              <a:rPr lang="tr-TR" dirty="0" smtClean="0">
                <a:solidFill>
                  <a:srgbClr val="000066"/>
                </a:solidFill>
                <a:latin typeface="Times New Roman" pitchFamily="18" charset="0"/>
              </a:rPr>
              <a:t>akşam</a:t>
            </a:r>
            <a:endParaRPr lang="tr-TR" dirty="0">
              <a:solidFill>
                <a:srgbClr val="000066"/>
              </a:solidFill>
              <a:latin typeface="Times New Roman" pitchFamily="18" charset="0"/>
            </a:endParaRPr>
          </a:p>
        </p:txBody>
      </p:sp>
      <p:sp>
        <p:nvSpPr>
          <p:cNvPr id="32" name="31 Dikdörtgen"/>
          <p:cNvSpPr/>
          <p:nvPr/>
        </p:nvSpPr>
        <p:spPr>
          <a:xfrm rot="16200000">
            <a:off x="-994573" y="1453426"/>
            <a:ext cx="2455822" cy="646331"/>
          </a:xfrm>
          <a:prstGeom prst="rect">
            <a:avLst/>
          </a:prstGeom>
          <a:noFill/>
        </p:spPr>
        <p:txBody>
          <a:bodyPr wrap="square" lIns="91440" tIns="45720" rIns="91440" bIns="45720">
            <a:spAutoFit/>
          </a:bodyPr>
          <a:lstStyle/>
          <a:p>
            <a:pPr algn="ctr"/>
            <a:r>
              <a:rPr lang="tr-TR" sz="3600" b="1" cap="none" spc="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verim</a:t>
            </a:r>
            <a:endParaRPr lang="tr-TR" sz="36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3" name="32 Dikdörtgen"/>
          <p:cNvSpPr/>
          <p:nvPr/>
        </p:nvSpPr>
        <p:spPr>
          <a:xfrm>
            <a:off x="7308304" y="5373216"/>
            <a:ext cx="1835696" cy="707886"/>
          </a:xfrm>
          <a:prstGeom prst="rect">
            <a:avLst/>
          </a:prstGeom>
          <a:noFill/>
        </p:spPr>
        <p:txBody>
          <a:bodyPr wrap="square" lIns="91440" tIns="45720" rIns="91440" bIns="45720">
            <a:spAutoFit/>
          </a:bodyPr>
          <a:lstStyle/>
          <a:p>
            <a:pPr algn="ctr"/>
            <a:r>
              <a:rPr lang="tr-TR" sz="4000" b="1" cap="none" spc="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zaman</a:t>
            </a:r>
            <a:endParaRPr lang="tr-TR" sz="40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dirty="0" smtClean="0"/>
              <a:t>Sonuç olarak, zamanımızı kontrol altında tutmak için gözümüzü saatten ayırıp işlerimize ve önceliklerimize odaklanmalıyız. Bu daha uzun süre ve daha çok çalışmak anlamına gelmez; daha sistematik bir biçimde çalışmak demektir. </a:t>
            </a:r>
          </a:p>
          <a:p>
            <a:r>
              <a:rPr lang="tr-TR" dirty="0" smtClean="0"/>
              <a:t>Zamanı ve çabayı daha zekice ayarlamak, açık hedeler belirleyip bunlara ulaşmak için çabalamak anlamına gelir.</a:t>
            </a:r>
            <a:endParaRPr lang="tr-TR" dirty="0"/>
          </a:p>
        </p:txBody>
      </p:sp>
      <p:sp>
        <p:nvSpPr>
          <p:cNvPr id="4" name="3 Dikdörtgen"/>
          <p:cNvSpPr/>
          <p:nvPr/>
        </p:nvSpPr>
        <p:spPr>
          <a:xfrm>
            <a:off x="755576" y="476672"/>
            <a:ext cx="2685351" cy="923330"/>
          </a:xfrm>
          <a:prstGeom prst="rect">
            <a:avLst/>
          </a:prstGeom>
          <a:noFill/>
        </p:spPr>
        <p:txBody>
          <a:bodyPr wrap="square" lIns="91440" tIns="45720" rIns="91440" bIns="45720">
            <a:spAutoFit/>
          </a:bodyPr>
          <a:lstStyle/>
          <a:p>
            <a:pPr algn="ctr"/>
            <a:r>
              <a:rPr lang="tr-T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SONUÇ</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676400" y="4941168"/>
            <a:ext cx="7467600" cy="4873752"/>
          </a:xfrm>
        </p:spPr>
        <p:txBody>
          <a:bodyPr/>
          <a:lstStyle/>
          <a:p>
            <a:r>
              <a:rPr lang="tr-TR" dirty="0" smtClean="0"/>
              <a:t>    O halde kaygılanmamız gereken zamanın yetersizliği değil; bu zamanı etkili kullanamamaktır.</a:t>
            </a:r>
          </a:p>
        </p:txBody>
      </p:sp>
      <p:pic>
        <p:nvPicPr>
          <p:cNvPr id="5" name="Picture 1"/>
          <p:cNvPicPr>
            <a:picLocks noChangeAspect="1" noChangeArrowheads="1"/>
          </p:cNvPicPr>
          <p:nvPr/>
        </p:nvPicPr>
        <p:blipFill>
          <a:blip r:embed="rId2" cstate="print"/>
          <a:srcRect/>
          <a:stretch>
            <a:fillRect/>
          </a:stretch>
        </p:blipFill>
        <p:spPr bwMode="auto">
          <a:xfrm>
            <a:off x="67788" y="-1"/>
            <a:ext cx="8680676" cy="48691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404664"/>
            <a:ext cx="7668344" cy="110799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Peki nedir zaman?</a:t>
            </a:r>
            <a:endParaRPr lang="tr-TR"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3" name="2 Resim" descr="C:\Users\Mavi\Documents\001  ...   Erhan Belgeler\oo10 ..  TEOG Proje 10.03.2016\TEOG_Modül_0_Dökümann\Görseller\5daf6f10ertelemek770.jpg"/>
          <p:cNvPicPr/>
          <p:nvPr/>
        </p:nvPicPr>
        <p:blipFill>
          <a:blip r:embed="rId2" cstate="print"/>
          <a:srcRect/>
          <a:stretch>
            <a:fillRect/>
          </a:stretch>
        </p:blipFill>
        <p:spPr bwMode="auto">
          <a:xfrm>
            <a:off x="3203848" y="1988840"/>
            <a:ext cx="5940152" cy="4869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just">
              <a:buNone/>
            </a:pPr>
            <a:r>
              <a:rPr lang="tr-TR" b="1" dirty="0" smtClean="0">
                <a:latin typeface="Algerian" pitchFamily="82" charset="0"/>
              </a:rPr>
              <a:t>   </a:t>
            </a:r>
            <a:r>
              <a:rPr lang="en-US" sz="6000" b="1" dirty="0" smtClean="0">
                <a:solidFill>
                  <a:schemeClr val="accent5">
                    <a:lumMod val="75000"/>
                  </a:schemeClr>
                </a:solidFill>
                <a:latin typeface="Harlow Solid Italic" pitchFamily="82" charset="0"/>
              </a:rPr>
              <a:t>zaman</a:t>
            </a:r>
            <a:r>
              <a:rPr lang="en-US" sz="6000" b="1" dirty="0" smtClean="0">
                <a:latin typeface="Harlow Solid Italic" pitchFamily="82" charset="0"/>
              </a:rPr>
              <a:t> </a:t>
            </a:r>
            <a:r>
              <a:rPr lang="en-US" b="1" dirty="0" smtClean="0"/>
              <a:t>“</a:t>
            </a:r>
            <a:r>
              <a:rPr lang="en-US" dirty="0" smtClean="0"/>
              <a:t>bize verilen sürenin tamamıdır”. Bu geniş çerçeveyi somutlaştırarak doldurmak mümkündür. Dolayısıyla zaman, bize biçilen süre, ömür, hayat olduğu kadar, bir günlük bir hayat dilimi veya belirli bir iş için gereken süre de olabilir.</a:t>
            </a: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quarter" idx="1"/>
          </p:nvPr>
        </p:nvSpPr>
        <p:spPr>
          <a:xfrm>
            <a:off x="827584" y="476672"/>
            <a:ext cx="7097216" cy="5997280"/>
          </a:xfrm>
          <a:ln>
            <a:noFill/>
          </a:ln>
        </p:spPr>
        <p:txBody>
          <a:bodyPr>
            <a:normAutofit/>
          </a:bodyPr>
          <a:lstStyle/>
          <a:p>
            <a:pPr algn="ctr">
              <a:buNone/>
            </a:pPr>
            <a:r>
              <a:rPr lang="tr-TR" dirty="0" smtClean="0">
                <a:latin typeface="Wide Latin" pitchFamily="18" charset="0"/>
              </a:rPr>
              <a:t> </a:t>
            </a:r>
          </a:p>
          <a:p>
            <a:endParaRPr lang="tr-TR" dirty="0" smtClean="0"/>
          </a:p>
          <a:p>
            <a:endParaRPr lang="tr-TR" dirty="0" smtClean="0"/>
          </a:p>
          <a:p>
            <a:pPr>
              <a:buNone/>
            </a:pPr>
            <a:endParaRPr lang="tr-TR" dirty="0" smtClean="0"/>
          </a:p>
          <a:p>
            <a:r>
              <a:rPr lang="tr-TR" dirty="0" smtClean="0"/>
              <a:t>Yerine konulması,</a:t>
            </a:r>
          </a:p>
          <a:p>
            <a:r>
              <a:rPr lang="tr-TR" dirty="0" smtClean="0"/>
              <a:t>Geri döndürülmesi,</a:t>
            </a:r>
          </a:p>
          <a:p>
            <a:r>
              <a:rPr lang="tr-TR" dirty="0" smtClean="0"/>
              <a:t>Yenilenmesi,</a:t>
            </a:r>
          </a:p>
          <a:p>
            <a:r>
              <a:rPr lang="tr-TR" dirty="0" smtClean="0"/>
              <a:t>Devredilmesi,</a:t>
            </a:r>
          </a:p>
          <a:p>
            <a:r>
              <a:rPr lang="tr-TR" dirty="0" smtClean="0"/>
              <a:t>Depolanması </a:t>
            </a:r>
          </a:p>
          <a:p>
            <a:r>
              <a:rPr lang="tr-TR" dirty="0" smtClean="0"/>
              <a:t>Satın alınması</a:t>
            </a:r>
          </a:p>
          <a:p>
            <a:pPr>
              <a:buNone/>
            </a:pPr>
            <a:r>
              <a:rPr lang="tr-TR" dirty="0" smtClean="0"/>
              <a:t> mümkün olmayan bir kavramdır.</a:t>
            </a:r>
            <a:endParaRPr lang="tr-TR" dirty="0"/>
          </a:p>
        </p:txBody>
      </p:sp>
      <p:sp>
        <p:nvSpPr>
          <p:cNvPr id="5" name="4 Dikdörtgen"/>
          <p:cNvSpPr/>
          <p:nvPr/>
        </p:nvSpPr>
        <p:spPr>
          <a:xfrm>
            <a:off x="539552" y="908720"/>
            <a:ext cx="532859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Wide Latin" pitchFamily="18" charset="0"/>
              </a:rPr>
              <a:t>Zaman</a:t>
            </a:r>
            <a:endParaRPr lang="tr-T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0"/>
            <a:ext cx="8640960" cy="4873752"/>
          </a:xfrm>
        </p:spPr>
        <p:txBody>
          <a:bodyPr>
            <a:normAutofit fontScale="92500" lnSpcReduction="20000"/>
          </a:bodyPr>
          <a:lstStyle/>
          <a:p>
            <a:pPr>
              <a:buNone/>
            </a:pPr>
            <a:r>
              <a:rPr lang="tr-TR" dirty="0" smtClean="0"/>
              <a:t>		</a:t>
            </a:r>
          </a:p>
          <a:p>
            <a:pPr>
              <a:buNone/>
            </a:pPr>
            <a:endParaRPr lang="tr-TR" dirty="0" smtClean="0"/>
          </a:p>
          <a:p>
            <a:pPr>
              <a:buNone/>
            </a:pPr>
            <a:r>
              <a:rPr lang="tr-TR" dirty="0" smtClean="0"/>
              <a:t>Zaman bu kadar önemliyse onu en verimli şekilde kullanmamız gerekmez mi?</a:t>
            </a:r>
          </a:p>
          <a:p>
            <a:pPr>
              <a:buNone/>
            </a:pPr>
            <a:endParaRPr lang="tr-TR" dirty="0" smtClean="0"/>
          </a:p>
          <a:p>
            <a:pPr>
              <a:buNone/>
            </a:pPr>
            <a:endParaRPr lang="tr-T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r>
              <a:rPr lang="tr-T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Peki, zamanı nasıl etkili kullanabiliriz</a:t>
            </a:r>
            <a:r>
              <a:rPr lang="tr-TR" sz="15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buNone/>
            </a:pPr>
            <a:endParaRPr lang="tr-TR" dirty="0" smtClean="0"/>
          </a:p>
          <a:p>
            <a:pPr>
              <a:buNone/>
            </a:pP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578</TotalTime>
  <Words>1395</Words>
  <Application>Microsoft Office PowerPoint</Application>
  <PresentationFormat>Ekran Gösterisi (4:3)</PresentationFormat>
  <Paragraphs>231</Paragraphs>
  <Slides>55</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55</vt:i4>
      </vt:variant>
    </vt:vector>
  </HeadingPairs>
  <TitlesOfParts>
    <vt:vector size="65" baseType="lpstr">
      <vt:lpstr>Algerian</vt:lpstr>
      <vt:lpstr>Arial</vt:lpstr>
      <vt:lpstr>Calibri</vt:lpstr>
      <vt:lpstr>Century Schoolbook</vt:lpstr>
      <vt:lpstr>Harlow Solid Italic</vt:lpstr>
      <vt:lpstr>Times New Roman</vt:lpstr>
      <vt:lpstr>Wide Latin</vt:lpstr>
      <vt:lpstr>Wingdings</vt:lpstr>
      <vt:lpstr>Wingdings 2</vt:lpstr>
      <vt:lpstr>Cumba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ZAMAN YÖNETİMİNDE KENDİNİ TANIMANIN ÖNEMİ</vt:lpstr>
      <vt:lpstr>PowerPoint Sunusu</vt:lpstr>
      <vt:lpstr>PowerPoint Sunusu</vt:lpstr>
      <vt:lpstr>PowerPoint Sunusu</vt:lpstr>
      <vt:lpstr>PowerPoint Sunusu</vt:lpstr>
      <vt:lpstr>ZAMAN TUZAKLARI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Rehberlik 2</dc:creator>
  <cp:lastModifiedBy>ronaldinho424</cp:lastModifiedBy>
  <cp:revision>71</cp:revision>
  <dcterms:created xsi:type="dcterms:W3CDTF">2017-10-04T06:33:51Z</dcterms:created>
  <dcterms:modified xsi:type="dcterms:W3CDTF">2024-04-17T11:26:29Z</dcterms:modified>
</cp:coreProperties>
</file>